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9"/>
  </p:notesMasterIdLst>
  <p:sldIdLst>
    <p:sldId id="257" r:id="rId2"/>
    <p:sldId id="967" r:id="rId3"/>
    <p:sldId id="293" r:id="rId4"/>
    <p:sldId id="292" r:id="rId5"/>
    <p:sldId id="968" r:id="rId6"/>
    <p:sldId id="411" r:id="rId7"/>
    <p:sldId id="969" r:id="rId8"/>
    <p:sldId id="970" r:id="rId9"/>
    <p:sldId id="301" r:id="rId10"/>
    <p:sldId id="972" r:id="rId11"/>
    <p:sldId id="971" r:id="rId12"/>
    <p:sldId id="973" r:id="rId13"/>
    <p:sldId id="303" r:id="rId14"/>
    <p:sldId id="387" r:id="rId15"/>
    <p:sldId id="304" r:id="rId16"/>
    <p:sldId id="974" r:id="rId17"/>
    <p:sldId id="975" r:id="rId18"/>
    <p:sldId id="976" r:id="rId19"/>
    <p:sldId id="977" r:id="rId20"/>
    <p:sldId id="978" r:id="rId21"/>
    <p:sldId id="979" r:id="rId22"/>
    <p:sldId id="980" r:id="rId23"/>
    <p:sldId id="981" r:id="rId24"/>
    <p:sldId id="982" r:id="rId25"/>
    <p:sldId id="983" r:id="rId26"/>
    <p:sldId id="984" r:id="rId27"/>
    <p:sldId id="306" r:id="rId28"/>
    <p:sldId id="985" r:id="rId29"/>
    <p:sldId id="986" r:id="rId30"/>
    <p:sldId id="987" r:id="rId31"/>
    <p:sldId id="307" r:id="rId32"/>
    <p:sldId id="989" r:id="rId33"/>
    <p:sldId id="990" r:id="rId34"/>
    <p:sldId id="991" r:id="rId35"/>
    <p:sldId id="988" r:id="rId36"/>
    <p:sldId id="992" r:id="rId37"/>
    <p:sldId id="953"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Honos" initials="GH"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25C"/>
    <a:srgbClr val="FFC000"/>
    <a:srgbClr val="7BA0DB"/>
    <a:srgbClr val="2194A7"/>
    <a:srgbClr val="5BCCDF"/>
    <a:srgbClr val="FC9524"/>
    <a:srgbClr val="E60000"/>
    <a:srgbClr val="DCF4F8"/>
    <a:srgbClr val="F2FBFC"/>
    <a:srgbClr val="85EC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90" autoAdjust="0"/>
    <p:restoredTop sz="79613" autoAdjust="0"/>
  </p:normalViewPr>
  <p:slideViewPr>
    <p:cSldViewPr snapToGrid="0">
      <p:cViewPr varScale="1">
        <p:scale>
          <a:sx n="91" d="100"/>
          <a:sy n="91" d="100"/>
        </p:scale>
        <p:origin x="1782" y="7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1-1342-46E2-B123-BC48812B9C79}"/>
              </c:ext>
            </c:extLst>
          </c:dPt>
          <c:dPt>
            <c:idx val="1"/>
            <c:bubble3D val="0"/>
            <c:spPr>
              <a:solidFill>
                <a:srgbClr val="FF6161"/>
              </a:solidFill>
              <a:effectLst/>
            </c:spPr>
            <c:extLst>
              <c:ext xmlns:c16="http://schemas.microsoft.com/office/drawing/2014/chart" uri="{C3380CC4-5D6E-409C-BE32-E72D297353CC}">
                <c16:uniqueId val="{00000003-1342-46E2-B123-BC48812B9C79}"/>
              </c:ext>
            </c:extLst>
          </c:dPt>
          <c:dPt>
            <c:idx val="2"/>
            <c:bubble3D val="0"/>
            <c:spPr>
              <a:solidFill>
                <a:srgbClr val="8AE072"/>
              </a:solidFill>
              <a:effectLst/>
            </c:spPr>
            <c:extLst>
              <c:ext xmlns:c16="http://schemas.microsoft.com/office/drawing/2014/chart" uri="{C3380CC4-5D6E-409C-BE32-E72D297353CC}">
                <c16:uniqueId val="{00000005-1342-46E2-B123-BC48812B9C79}"/>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5 mg BID </c:v>
                </c:pt>
                <c:pt idx="1">
                  <c:v>2.5 mg BID discordant </c:v>
                </c:pt>
                <c:pt idx="2">
                  <c:v>2.5 mg BID concordant</c:v>
                </c:pt>
              </c:strCache>
            </c:strRef>
          </c:cat>
          <c:val>
            <c:numRef>
              <c:f>Sheet1!$B$2:$B$4</c:f>
              <c:numCache>
                <c:formatCode>0%</c:formatCode>
                <c:ptCount val="3"/>
                <c:pt idx="0">
                  <c:v>0.77</c:v>
                </c:pt>
                <c:pt idx="1">
                  <c:v>0.13</c:v>
                </c:pt>
                <c:pt idx="2">
                  <c:v>0.1</c:v>
                </c:pt>
              </c:numCache>
            </c:numRef>
          </c:val>
          <c:extLst>
            <c:ext xmlns:c16="http://schemas.microsoft.com/office/drawing/2014/chart" uri="{C3380CC4-5D6E-409C-BE32-E72D297353CC}">
              <c16:uniqueId val="{00000006-1342-46E2-B123-BC48812B9C79}"/>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6810732021533"/>
          <c:y val="2.379804683595393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1-1342-46E2-B123-BC48812B9C79}"/>
              </c:ext>
            </c:extLst>
          </c:dPt>
          <c:dPt>
            <c:idx val="1"/>
            <c:bubble3D val="0"/>
            <c:spPr>
              <a:solidFill>
                <a:srgbClr val="FF6161"/>
              </a:solidFill>
              <a:effectLst/>
            </c:spPr>
            <c:extLst>
              <c:ext xmlns:c16="http://schemas.microsoft.com/office/drawing/2014/chart" uri="{C3380CC4-5D6E-409C-BE32-E72D297353CC}">
                <c16:uniqueId val="{00000003-1342-46E2-B123-BC48812B9C79}"/>
              </c:ext>
            </c:extLst>
          </c:dPt>
          <c:dPt>
            <c:idx val="2"/>
            <c:bubble3D val="0"/>
            <c:spPr>
              <a:solidFill>
                <a:srgbClr val="8AE072"/>
              </a:solidFill>
              <a:effectLst/>
            </c:spPr>
            <c:extLst>
              <c:ext xmlns:c16="http://schemas.microsoft.com/office/drawing/2014/chart" uri="{C3380CC4-5D6E-409C-BE32-E72D297353CC}">
                <c16:uniqueId val="{00000005-1342-46E2-B123-BC48812B9C79}"/>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150 mg BID</c:v>
                </c:pt>
                <c:pt idx="1">
                  <c:v>110 mg BID discordant </c:v>
                </c:pt>
                <c:pt idx="2">
                  <c:v>110 mg BID concordant</c:v>
                </c:pt>
              </c:strCache>
            </c:strRef>
          </c:cat>
          <c:val>
            <c:numRef>
              <c:f>Sheet1!$B$2:$B$4</c:f>
              <c:numCache>
                <c:formatCode>0%</c:formatCode>
                <c:ptCount val="3"/>
                <c:pt idx="0">
                  <c:v>0.61</c:v>
                </c:pt>
                <c:pt idx="1">
                  <c:v>0.04</c:v>
                </c:pt>
                <c:pt idx="2">
                  <c:v>0.34</c:v>
                </c:pt>
              </c:numCache>
            </c:numRef>
          </c:val>
          <c:extLst>
            <c:ext xmlns:c16="http://schemas.microsoft.com/office/drawing/2014/chart" uri="{C3380CC4-5D6E-409C-BE32-E72D297353CC}">
              <c16:uniqueId val="{00000006-1342-46E2-B123-BC48812B9C79}"/>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0-2872-4766-961F-DFF8686D472B}"/>
              </c:ext>
            </c:extLst>
          </c:dPt>
          <c:dPt>
            <c:idx val="1"/>
            <c:bubble3D val="0"/>
            <c:spPr>
              <a:solidFill>
                <a:srgbClr val="FF6161"/>
              </a:solidFill>
              <a:effectLst/>
            </c:spPr>
            <c:extLst>
              <c:ext xmlns:c16="http://schemas.microsoft.com/office/drawing/2014/chart" uri="{C3380CC4-5D6E-409C-BE32-E72D297353CC}">
                <c16:uniqueId val="{00000002-2872-4766-961F-DFF8686D472B}"/>
              </c:ext>
            </c:extLst>
          </c:dPt>
          <c:dPt>
            <c:idx val="2"/>
            <c:bubble3D val="0"/>
            <c:spPr>
              <a:solidFill>
                <a:srgbClr val="8AE072"/>
              </a:solidFill>
              <a:effectLst/>
            </c:spPr>
            <c:extLst>
              <c:ext xmlns:c16="http://schemas.microsoft.com/office/drawing/2014/chart" uri="{C3380CC4-5D6E-409C-BE32-E72D297353CC}">
                <c16:uniqueId val="{00000004-2872-4766-961F-DFF8686D472B}"/>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20 mg OD</c:v>
                </c:pt>
                <c:pt idx="1">
                  <c:v>15 mg OD discordant </c:v>
                </c:pt>
                <c:pt idx="2">
                  <c:v>15 mg OD concordant</c:v>
                </c:pt>
              </c:strCache>
            </c:strRef>
          </c:cat>
          <c:val>
            <c:numRef>
              <c:f>Sheet1!$B$2:$B$4</c:f>
              <c:numCache>
                <c:formatCode>0%</c:formatCode>
                <c:ptCount val="3"/>
                <c:pt idx="0">
                  <c:v>0.83</c:v>
                </c:pt>
                <c:pt idx="1">
                  <c:v>0.08</c:v>
                </c:pt>
                <c:pt idx="2">
                  <c:v>0.1</c:v>
                </c:pt>
              </c:numCache>
            </c:numRef>
          </c:val>
          <c:extLst>
            <c:ext xmlns:c16="http://schemas.microsoft.com/office/drawing/2014/chart" uri="{C3380CC4-5D6E-409C-BE32-E72D297353CC}">
              <c16:uniqueId val="{00000005-2872-4766-961F-DFF8686D472B}"/>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5/22/2019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9965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dirty="0"/>
              <a:t>Indispensable slide summarizing the criteria for a dosage adjustment from the default higher dosage for the different DOACs currently available in Canada</a:t>
            </a:r>
          </a:p>
          <a:p>
            <a:pPr marL="171450" indent="-171450">
              <a:buFont typeface="Arial"/>
              <a:buChar char="•"/>
            </a:pPr>
            <a:r>
              <a:rPr lang="en-US" sz="1000" dirty="0"/>
              <a:t>The dosing adjustments</a:t>
            </a:r>
            <a:r>
              <a:rPr lang="en-US" sz="1000" baseline="0" dirty="0"/>
              <a:t> proposed for apixaban, </a:t>
            </a:r>
            <a:r>
              <a:rPr lang="en-US" sz="1000" baseline="0" dirty="0" err="1"/>
              <a:t>edoxaban</a:t>
            </a:r>
            <a:r>
              <a:rPr lang="en-US" sz="1000" baseline="0" dirty="0"/>
              <a:t> and rivaroxaban are those utilized to the dosage of selected patients enrolled in the respective prospective clinical trials (ARISTOTLE, ENGAGE and ROCKET-AF).  The overall goal was to achieve a stable plasma concentration in subjects assigned to DOAC therapy in these studies.</a:t>
            </a:r>
            <a:endParaRPr lang="en-US" sz="1000" dirty="0"/>
          </a:p>
          <a:p>
            <a:pPr marL="171450" indent="-171450">
              <a:buFont typeface="Arial"/>
              <a:buChar char="•"/>
            </a:pPr>
            <a:r>
              <a:rPr lang="en-US" sz="1000" dirty="0"/>
              <a:t>The speaker should emphasize that the RELY study, in fact, tested two separate dosages of dabigatran (150 mg and 110 mg BID) independently against warfarin, without a</a:t>
            </a:r>
            <a:r>
              <a:rPr lang="en-US" sz="1000" baseline="0" dirty="0"/>
              <a:t> pre-specified dosage reduction algorithm for reduced renal function.  Since dabigatran is known to be 85% renally cleared, the Canadian AF Guidelines Committee subsequently proposed dosing adjustments (as did all other guideline committees), as listed in the table, for elderly patients and those with stage 3 renal dysfunction in order to minimize the risk of drug accumulation and bleeding in these patients.</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632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232898" indent="-232898" defTabSz="931585">
              <a:defRPr/>
            </a:pPr>
            <a:r>
              <a:rPr lang="en-US" sz="1000" kern="1200" dirty="0">
                <a:solidFill>
                  <a:schemeClr val="tx1"/>
                </a:solidFill>
                <a:effectLst/>
                <a:latin typeface="+mn-lt"/>
                <a:ea typeface="+mn-ea"/>
                <a:cs typeface="+mn-cs"/>
              </a:rPr>
              <a:t>Altered renal elimination of the DOACs impacts drug exposure. Increased drug exposure is observed with declining renal function, with dabigatran being impacted to the greatest extent.</a:t>
            </a:r>
            <a:endParaRPr lang="en-US" sz="1000" b="0" dirty="0"/>
          </a:p>
          <a:p>
            <a:pPr marL="232898" indent="-232898" defTabSz="931585">
              <a:defRPr/>
            </a:pPr>
            <a:endParaRPr 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969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defTabSz="914400" fontAlgn="base">
              <a:spcBef>
                <a:spcPct val="0"/>
              </a:spcBef>
              <a:spcAft>
                <a:spcPct val="0"/>
              </a:spcAft>
              <a:defRPr/>
            </a:pPr>
            <a:r>
              <a:rPr lang="en-CA" sz="1000" dirty="0">
                <a:solidFill>
                  <a:srgbClr val="2A4364"/>
                </a:solidFill>
                <a:latin typeface="Arial" pitchFamily="34" charset="0"/>
                <a:ea typeface="ヒラギノ角ゴ Pro W3"/>
                <a:cs typeface="ヒラギノ角ゴ Pro W3"/>
              </a:rPr>
              <a:t>*</a:t>
            </a:r>
            <a:r>
              <a:rPr lang="en-CA" sz="1000" b="1" dirty="0">
                <a:solidFill>
                  <a:srgbClr val="2A4364"/>
                </a:solidFill>
                <a:latin typeface="Arial" pitchFamily="34" charset="0"/>
                <a:ea typeface="ヒラギノ角ゴ Pro W3"/>
                <a:cs typeface="ヒラギノ角ゴ Pro W3"/>
              </a:rPr>
              <a:t>ABC</a:t>
            </a:r>
            <a:r>
              <a:rPr lang="en-CA" sz="1000" dirty="0">
                <a:solidFill>
                  <a:srgbClr val="2A4364"/>
                </a:solidFill>
                <a:latin typeface="Arial" pitchFamily="34" charset="0"/>
                <a:ea typeface="ヒラギノ角ゴ Pro W3"/>
                <a:cs typeface="ヒラギノ角ゴ Pro W3"/>
              </a:rPr>
              <a:t> criteria: Dose reduction to 2.5 mg BID if at least 2 of the following: </a:t>
            </a:r>
            <a:r>
              <a:rPr lang="en-CA" sz="1000" b="1" dirty="0">
                <a:solidFill>
                  <a:srgbClr val="2A4364"/>
                </a:solidFill>
                <a:latin typeface="Arial" pitchFamily="34" charset="0"/>
                <a:ea typeface="ヒラギノ角ゴ Pro W3"/>
                <a:cs typeface="ヒラギノ角ゴ Pro W3"/>
              </a:rPr>
              <a:t>A</a:t>
            </a:r>
            <a:r>
              <a:rPr lang="en-CA" sz="1000" dirty="0">
                <a:solidFill>
                  <a:srgbClr val="2A4364"/>
                </a:solidFill>
                <a:latin typeface="Arial" pitchFamily="34" charset="0"/>
                <a:ea typeface="ヒラギノ角ゴ Pro W3"/>
                <a:cs typeface="ヒラギノ角ゴ Pro W3"/>
              </a:rPr>
              <a:t>ge ≥ 80, </a:t>
            </a:r>
            <a:r>
              <a:rPr lang="en-CA" sz="1000" b="1" dirty="0">
                <a:solidFill>
                  <a:srgbClr val="2A4364"/>
                </a:solidFill>
                <a:latin typeface="Arial" pitchFamily="34" charset="0"/>
                <a:ea typeface="ヒラギノ角ゴ Pro W3"/>
                <a:cs typeface="ヒラギノ角ゴ Pro W3"/>
              </a:rPr>
              <a:t>B</a:t>
            </a:r>
            <a:r>
              <a:rPr lang="en-CA" sz="1000" dirty="0">
                <a:solidFill>
                  <a:srgbClr val="2A4364"/>
                </a:solidFill>
                <a:latin typeface="Arial" pitchFamily="34" charset="0"/>
                <a:ea typeface="ヒラギノ角ゴ Pro W3"/>
                <a:cs typeface="ヒラギノ角ゴ Pro W3"/>
              </a:rPr>
              <a:t>ody weight ≤ 60kg, serum </a:t>
            </a:r>
            <a:r>
              <a:rPr lang="en-CA" sz="1000" b="1" dirty="0">
                <a:solidFill>
                  <a:srgbClr val="2A4364"/>
                </a:solidFill>
                <a:latin typeface="Arial" pitchFamily="34" charset="0"/>
                <a:ea typeface="ヒラギノ角ゴ Pro W3"/>
                <a:cs typeface="ヒラギノ角ゴ Pro W3"/>
              </a:rPr>
              <a:t>C</a:t>
            </a:r>
            <a:r>
              <a:rPr lang="en-CA" sz="1000" dirty="0">
                <a:solidFill>
                  <a:srgbClr val="2A4364"/>
                </a:solidFill>
                <a:latin typeface="Arial" pitchFamily="34" charset="0"/>
                <a:ea typeface="ヒラギノ角ゴ Pro W3"/>
                <a:cs typeface="ヒラギノ角ゴ Pro W3"/>
              </a:rPr>
              <a:t>reatinine ≥ 133 </a:t>
            </a:r>
            <a:r>
              <a:rPr lang="en-CA" sz="1000" dirty="0" err="1">
                <a:solidFill>
                  <a:srgbClr val="2A4364"/>
                </a:solidFill>
                <a:latin typeface="Arial" pitchFamily="34" charset="0"/>
                <a:ea typeface="ヒラギノ角ゴ Pro W3"/>
                <a:cs typeface="ヒラギノ角ゴ Pro W3"/>
              </a:rPr>
              <a:t>micromol</a:t>
            </a:r>
            <a:r>
              <a:rPr lang="en-CA" sz="1000" dirty="0">
                <a:solidFill>
                  <a:srgbClr val="2A4364"/>
                </a:solidFill>
                <a:latin typeface="Arial" pitchFamily="34" charset="0"/>
                <a:ea typeface="ヒラギノ角ゴ Pro W3"/>
                <a:cs typeface="ヒラギノ角ゴ Pro W3"/>
              </a:rPr>
              <a:t>/L (1.5 mg/dL)</a:t>
            </a:r>
          </a:p>
          <a:p>
            <a:pPr defTabSz="914400" fontAlgn="base">
              <a:spcBef>
                <a:spcPct val="0"/>
              </a:spcBef>
              <a:spcAft>
                <a:spcPct val="0"/>
              </a:spcAft>
              <a:defRPr/>
            </a:pPr>
            <a:r>
              <a:rPr lang="en-CA" sz="1000" dirty="0">
                <a:solidFill>
                  <a:srgbClr val="2A4364"/>
                </a:solidFill>
                <a:latin typeface="Arial" pitchFamily="34" charset="0"/>
                <a:ea typeface="ヒラギノ角ゴ Pro W3"/>
                <a:cs typeface="ヒラギノ角ゴ Pro W3"/>
              </a:rPr>
              <a:t>**Moderate renal impairment: </a:t>
            </a:r>
            <a:r>
              <a:rPr lang="en-US" sz="1000" dirty="0">
                <a:solidFill>
                  <a:srgbClr val="2A4364"/>
                </a:solidFill>
                <a:latin typeface="Arial" pitchFamily="34" charset="0"/>
                <a:ea typeface="ヒラギノ角ゴ Pro W3"/>
                <a:cs typeface="ヒラギノ角ゴ Pro W3"/>
              </a:rPr>
              <a:t>Use with caution especially in those concomitantly receiving other drugs which increase rivaroxaban plasma concentrations, consider the benefit/risk of anticoagulant therapy before administering rivaroxaban to patients with moderate renal impairment having a creatinine clearance close to the severe renal impairment category (</a:t>
            </a:r>
            <a:r>
              <a:rPr lang="en-US" sz="1000" dirty="0" err="1">
                <a:solidFill>
                  <a:srgbClr val="2A4364"/>
                </a:solidFill>
                <a:latin typeface="Arial" pitchFamily="34" charset="0"/>
                <a:ea typeface="ヒラギノ角ゴ Pro W3"/>
                <a:cs typeface="ヒラギノ角ゴ Pro W3"/>
              </a:rPr>
              <a:t>CrCl</a:t>
            </a:r>
            <a:r>
              <a:rPr lang="en-US" sz="1000" dirty="0">
                <a:solidFill>
                  <a:srgbClr val="2A4364"/>
                </a:solidFill>
                <a:latin typeface="Arial" pitchFamily="34" charset="0"/>
                <a:ea typeface="ヒラギノ角ゴ Pro W3"/>
                <a:cs typeface="ヒラギノ角ゴ Pro W3"/>
              </a:rPr>
              <a:t> &lt; 30 mL/min), or in those with a potential to have deterioration of renal function to severe impairment during therapy.</a:t>
            </a:r>
          </a:p>
          <a:p>
            <a:pPr defTabSz="914400" fontAlgn="base">
              <a:spcBef>
                <a:spcPct val="0"/>
              </a:spcBef>
              <a:spcAft>
                <a:spcPct val="0"/>
              </a:spcAft>
              <a:defRPr/>
            </a:pPr>
            <a:endParaRPr lang="en-CA" sz="1000" dirty="0">
              <a:solidFill>
                <a:srgbClr val="2A4364"/>
              </a:solidFill>
              <a:latin typeface="Arial" pitchFamily="34" charset="0"/>
              <a:ea typeface="ヒラギノ角ゴ Pro W3"/>
              <a:cs typeface="ヒラギノ角ゴ Pro W3"/>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CA" sz="1000" b="0" kern="0" dirty="0">
                <a:latin typeface="+mn-lt"/>
              </a:rPr>
              <a:t>DOAC, non-vitamin K antagonist oral anticoagulant; AF, atrial fibrillation; </a:t>
            </a:r>
            <a:r>
              <a:rPr lang="en-CA" sz="1000" b="0" kern="0" dirty="0" err="1">
                <a:latin typeface="+mn-lt"/>
              </a:rPr>
              <a:t>CrCL</a:t>
            </a:r>
            <a:r>
              <a:rPr lang="en-CA" sz="1000" b="0" kern="0" dirty="0">
                <a:latin typeface="+mn-lt"/>
              </a:rPr>
              <a:t>, estimated creatinine clearance</a:t>
            </a:r>
            <a:endParaRPr lang="fr-FR" sz="1000" b="0" kern="0" dirty="0">
              <a:latin typeface="+mn-lt"/>
            </a:endParaRPr>
          </a:p>
          <a:p>
            <a:pPr defTabSz="914400" fontAlgn="base">
              <a:spcBef>
                <a:spcPct val="0"/>
              </a:spcBef>
              <a:spcAft>
                <a:spcPct val="0"/>
              </a:spcAft>
              <a:defRPr/>
            </a:pPr>
            <a:endParaRPr lang="fr-CA" sz="1000" dirty="0">
              <a:solidFill>
                <a:srgbClr val="2A4364"/>
              </a:solidFill>
              <a:latin typeface="Arial" pitchFamily="34" charset="0"/>
              <a:ea typeface="ヒラギノ角ゴ Pro W3"/>
              <a:cs typeface="ヒラギノ角ゴ Pro W3"/>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312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174982" indent="-174982">
              <a:buFont typeface="Wingdings" panose="05000000000000000000" pitchFamily="2" charset="2"/>
              <a:buChar char="§"/>
            </a:pPr>
            <a:r>
              <a:rPr lang="en-US" sz="1200" dirty="0">
                <a:latin typeface="Arial" panose="020B0604020202020204" pitchFamily="34" charset="0"/>
                <a:cs typeface="Arial" panose="020B0604020202020204" pitchFamily="34" charset="0"/>
              </a:rPr>
              <a:t>This slide shows the rates of major bleeding by treatment and dose-reduction criteria.</a:t>
            </a:r>
          </a:p>
          <a:p>
            <a:pPr marL="174982" indent="-174982">
              <a:buFont typeface="Wingdings" panose="05000000000000000000" pitchFamily="2" charset="2"/>
              <a:buChar char="§"/>
            </a:pPr>
            <a:r>
              <a:rPr lang="en-GB" sz="1200" dirty="0">
                <a:latin typeface="Arial" panose="020B0604020202020204" pitchFamily="34" charset="0"/>
                <a:cs typeface="Arial" panose="020B0604020202020204" pitchFamily="34" charset="0"/>
              </a:rPr>
              <a:t>Irrespective of the presence of 1 or no dose-reduction criteria, the treatment effect of apixaban 5 mg BID vs warfarin for the outcome of major bleeding was consistent with the overall results (</a:t>
            </a:r>
            <a:r>
              <a:rPr lang="en-GB" sz="1200" i="1" dirty="0" err="1">
                <a:latin typeface="Arial" panose="020B0604020202020204" pitchFamily="34" charset="0"/>
                <a:cs typeface="Arial" panose="020B0604020202020204" pitchFamily="34" charset="0"/>
              </a:rPr>
              <a:t>P</a:t>
            </a:r>
            <a:r>
              <a:rPr lang="en-GB" sz="1200" baseline="-25000" dirty="0" err="1">
                <a:latin typeface="Arial" panose="020B0604020202020204" pitchFamily="34" charset="0"/>
                <a:cs typeface="Arial" panose="020B0604020202020204" pitchFamily="34" charset="0"/>
              </a:rPr>
              <a:t>interaction</a:t>
            </a:r>
            <a:r>
              <a:rPr lang="en-GB" sz="1200" dirty="0">
                <a:latin typeface="Arial" panose="020B0604020202020204" pitchFamily="34" charset="0"/>
                <a:cs typeface="Arial" panose="020B0604020202020204" pitchFamily="34" charset="0"/>
              </a:rPr>
              <a:t> = 0.71).</a:t>
            </a:r>
          </a:p>
          <a:p>
            <a:pPr marL="174982" indent="-174982">
              <a:buFont typeface="Wingdings" panose="05000000000000000000" pitchFamily="2" charset="2"/>
              <a:buChar char="§"/>
            </a:pPr>
            <a:r>
              <a:rPr lang="en-US" sz="1200" dirty="0">
                <a:latin typeface="Arial" panose="020B0604020202020204" pitchFamily="34" charset="0"/>
                <a:cs typeface="Arial" panose="020B0604020202020204" pitchFamily="34" charset="0"/>
              </a:rPr>
              <a:t>The effect of apixaban 5 mg BID compared with warfarin on the risk of major bleeding was consistent across the range of age, weight, and creatinine clearance observed in the ARISTOTLE population.</a:t>
            </a:r>
          </a:p>
          <a:p>
            <a:endParaRPr lang="en-US" altLang="en-US" b="1" dirty="0"/>
          </a:p>
          <a:p>
            <a:pPr marL="232898" indent="-232898" defTabSz="931585">
              <a:defRPr/>
            </a:pPr>
            <a:endParaRPr 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395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174982" indent="-174982">
              <a:buFont typeface="Wingdings" panose="05000000000000000000" pitchFamily="2" charset="2"/>
              <a:buChar char="§"/>
            </a:pPr>
            <a:r>
              <a:rPr lang="en-US" sz="1200" dirty="0">
                <a:latin typeface="Arial" panose="020B0604020202020204" pitchFamily="34" charset="0"/>
                <a:cs typeface="Arial" panose="020B0604020202020204" pitchFamily="34" charset="0"/>
              </a:rPr>
              <a:t>This slide shows the probability and 95% CI of major bleeding over 1 year among subjects assigned to apixaban and warfarin across the spectrum of age, body weight, creatinine level, and estimated </a:t>
            </a:r>
            <a:r>
              <a:rPr lang="en-US" sz="1200" dirty="0" err="1">
                <a:latin typeface="Arial" panose="020B0604020202020204" pitchFamily="34" charset="0"/>
                <a:cs typeface="Arial" panose="020B0604020202020204" pitchFamily="34" charset="0"/>
              </a:rPr>
              <a:t>CrCl</a:t>
            </a:r>
            <a:r>
              <a:rPr lang="en-US" sz="1200" dirty="0">
                <a:latin typeface="Arial" panose="020B0604020202020204" pitchFamily="34" charset="0"/>
                <a:cs typeface="Arial" panose="020B0604020202020204" pitchFamily="34" charset="0"/>
              </a:rPr>
              <a:t> observed at randomization in the ARISTOTLE trial.</a:t>
            </a:r>
          </a:p>
          <a:p>
            <a:pPr marL="174982" indent="-174982">
              <a:buFont typeface="Wingdings" panose="05000000000000000000" pitchFamily="2" charset="2"/>
              <a:buChar char="§"/>
            </a:pPr>
            <a:r>
              <a:rPr lang="en-US" sz="1200" dirty="0">
                <a:latin typeface="Arial" panose="020B0604020202020204" pitchFamily="34" charset="0"/>
                <a:cs typeface="Arial" panose="020B0604020202020204" pitchFamily="34" charset="0"/>
              </a:rPr>
              <a:t>Compared with warfarin, apixaban was consistently associated with a numerically lower risk of major bleeding across the spectrum of age, weight, creatinine level, and </a:t>
            </a:r>
            <a:r>
              <a:rPr lang="en-US" sz="1200" dirty="0" err="1">
                <a:latin typeface="Arial" panose="020B0604020202020204" pitchFamily="34" charset="0"/>
                <a:cs typeface="Arial" panose="020B0604020202020204" pitchFamily="34" charset="0"/>
              </a:rPr>
              <a:t>CrCl</a:t>
            </a:r>
            <a:r>
              <a:rPr lang="en-US" sz="1200" dirty="0">
                <a:latin typeface="Arial" panose="020B0604020202020204" pitchFamily="34" charset="0"/>
                <a:cs typeface="Arial" panose="020B0604020202020204" pitchFamily="34" charset="0"/>
              </a:rPr>
              <a:t>.</a:t>
            </a:r>
          </a:p>
          <a:p>
            <a:pPr marL="174982" indent="-174982">
              <a:buFont typeface="Wingdings" panose="05000000000000000000" pitchFamily="2" charset="2"/>
              <a:buChar char="§"/>
            </a:pPr>
            <a:r>
              <a:rPr lang="en-US" sz="1200" dirty="0">
                <a:latin typeface="Arial" panose="020B0604020202020204" pitchFamily="34" charset="0"/>
                <a:cs typeface="Arial" panose="020B0604020202020204" pitchFamily="34" charset="0"/>
              </a:rPr>
              <a:t>Subjects with older age, lower body weight, elevated creatinine level, and lower </a:t>
            </a:r>
            <a:r>
              <a:rPr lang="en-US" sz="1200" dirty="0" err="1">
                <a:latin typeface="Arial" panose="020B0604020202020204" pitchFamily="34" charset="0"/>
                <a:cs typeface="Arial" panose="020B0604020202020204" pitchFamily="34" charset="0"/>
              </a:rPr>
              <a:t>CrCl</a:t>
            </a:r>
            <a:r>
              <a:rPr lang="en-US" sz="1200" dirty="0">
                <a:latin typeface="Arial" panose="020B0604020202020204" pitchFamily="34" charset="0"/>
                <a:cs typeface="Arial" panose="020B0604020202020204" pitchFamily="34" charset="0"/>
              </a:rPr>
              <a:t> tended to have greater relative reductions in major bleeding with apixaban compared with warfarin than subjects with younger age, higher body weight, lower creatinine level, and higher </a:t>
            </a:r>
            <a:r>
              <a:rPr lang="en-US" sz="1200" dirty="0" err="1">
                <a:latin typeface="Arial" panose="020B0604020202020204" pitchFamily="34" charset="0"/>
                <a:cs typeface="Arial" panose="020B0604020202020204" pitchFamily="34" charset="0"/>
              </a:rPr>
              <a:t>CrCl</a:t>
            </a:r>
            <a:r>
              <a:rPr lang="en-US" sz="1200" dirty="0">
                <a:latin typeface="Arial" panose="020B0604020202020204" pitchFamily="34" charset="0"/>
                <a:cs typeface="Arial" panose="020B0604020202020204" pitchFamily="34" charset="0"/>
              </a:rPr>
              <a:t>.</a:t>
            </a:r>
          </a:p>
          <a:p>
            <a:pPr>
              <a:spcBef>
                <a:spcPct val="0"/>
              </a:spcBef>
            </a:pPr>
            <a:endParaRPr lang="en-AU" altLang="en-US" b="1" noProof="0" dirty="0">
              <a:latin typeface="Arial" charset="0"/>
              <a:ea typeface="ＭＳ Ｐゴシック"/>
              <a:cs typeface="ＭＳ Ｐゴシック"/>
            </a:endParaRPr>
          </a:p>
          <a:p>
            <a:pPr>
              <a:spcBef>
                <a:spcPct val="0"/>
              </a:spcBef>
            </a:pPr>
            <a:endParaRPr lang="en-AU" altLang="en-US" b="1" noProof="0" dirty="0">
              <a:latin typeface="Arial" charset="0"/>
              <a:ea typeface="ＭＳ Ｐゴシック"/>
              <a:cs typeface="ＭＳ Ｐゴシック"/>
            </a:endParaRPr>
          </a:p>
          <a:p>
            <a:pPr marL="232898" indent="-232898" defTabSz="931585">
              <a:defRPr/>
            </a:pPr>
            <a:endParaRPr 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0246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808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811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32898" indent="-232898" defTabSz="931585">
              <a:defRPr/>
            </a:pPr>
            <a:endParaRPr 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396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0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416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32898" indent="-232898" defTabSz="931585">
              <a:defRPr/>
            </a:pPr>
            <a:endParaRPr 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163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7295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32898" indent="-232898" defTabSz="931585">
              <a:defRPr/>
            </a:pPr>
            <a:endParaRPr lang="en-US" sz="1000" b="1" dirty="0"/>
          </a:p>
          <a:p>
            <a:r>
              <a:rPr lang="en-CA" sz="1200" b="1" i="0" kern="1200" dirty="0">
                <a:solidFill>
                  <a:schemeClr val="tx1"/>
                </a:solidFill>
                <a:effectLst/>
                <a:latin typeface="+mn-lt"/>
                <a:ea typeface="+mn-ea"/>
                <a:cs typeface="+mn-cs"/>
              </a:rPr>
              <a:t>Abstract</a:t>
            </a:r>
          </a:p>
          <a:p>
            <a:r>
              <a:rPr lang="en-CA" sz="1200" b="1" i="0" kern="1200" cap="all" dirty="0">
                <a:solidFill>
                  <a:schemeClr val="tx1"/>
                </a:solidFill>
                <a:effectLst/>
                <a:latin typeface="+mn-lt"/>
                <a:ea typeface="+mn-ea"/>
                <a:cs typeface="+mn-cs"/>
              </a:rPr>
              <a:t>BACKGROUND:</a:t>
            </a:r>
          </a:p>
          <a:p>
            <a:r>
              <a:rPr lang="en-CA" sz="1200" b="0" i="0" kern="1200" dirty="0">
                <a:solidFill>
                  <a:schemeClr val="tx1"/>
                </a:solidFill>
                <a:effectLst/>
                <a:latin typeface="+mn-lt"/>
                <a:ea typeface="+mn-ea"/>
                <a:cs typeface="+mn-cs"/>
              </a:rPr>
              <a:t>Non-vitamin K antagonist oral anticoagulants (NOACs) are indicated for stroke prevention in atrial fibrillation (AF) but require lower doses in certain patients. We sought to describe the frequency, appropriateness (according to Food and Drug Administration labeling), and outcomes of patients prescribed reduced doses of NOACs in community practice.</a:t>
            </a:r>
          </a:p>
          <a:p>
            <a:r>
              <a:rPr lang="en-CA" sz="1200" b="1" i="0" kern="1200" cap="all" dirty="0">
                <a:solidFill>
                  <a:schemeClr val="tx1"/>
                </a:solidFill>
                <a:effectLst/>
                <a:latin typeface="+mn-lt"/>
                <a:ea typeface="+mn-ea"/>
                <a:cs typeface="+mn-cs"/>
              </a:rPr>
              <a:t>METHODS AND RESULTS:</a:t>
            </a:r>
          </a:p>
          <a:p>
            <a:r>
              <a:rPr lang="en-CA" sz="1200" b="0" i="0" kern="1200" dirty="0">
                <a:solidFill>
                  <a:schemeClr val="tx1"/>
                </a:solidFill>
                <a:effectLst/>
                <a:latin typeface="+mn-lt"/>
                <a:ea typeface="+mn-ea"/>
                <a:cs typeface="+mn-cs"/>
              </a:rPr>
              <a:t>We analyzed data from the ORBIT-AF II (The Outcomes Registry for Better Informed Treatment of Atrial Fibrillation II) registry, a prospective, national, observational registry of AF patients. Among 7925 AF patients receiving NOACs, we assessed patterns of use of reduced NOAC doses and associated cardiovascular and bleeding outcomes at median follow-up of 1 year. Overall, 6636 patients (84%) received a NOAC at standard dose, which was consistent with US Food and Drug Administration labeling in 6376 (96%). Reduced NOAC dose was prescribed to 1289 (16% overall), which was consistent with Food and Drug Administration labeling in only 555 patients (43%). Compared with those whose NOAC dose was appropriately reduced, patients receiving inappropriate dose reductions were younger (median age 79 versus 84, </a:t>
            </a:r>
            <a:r>
              <a:rPr lang="en-CA" sz="1200" b="0" i="1" kern="1200" dirty="0">
                <a:solidFill>
                  <a:schemeClr val="tx1"/>
                </a:solidFill>
                <a:effectLst/>
                <a:latin typeface="+mn-lt"/>
                <a:ea typeface="+mn-ea"/>
                <a:cs typeface="+mn-cs"/>
              </a:rPr>
              <a:t>P</a:t>
            </a:r>
            <a:r>
              <a:rPr lang="en-CA" sz="1200" b="0" i="0" kern="1200" dirty="0">
                <a:solidFill>
                  <a:schemeClr val="tx1"/>
                </a:solidFill>
                <a:effectLst/>
                <a:latin typeface="+mn-lt"/>
                <a:ea typeface="+mn-ea"/>
                <a:cs typeface="+mn-cs"/>
              </a:rPr>
              <a:t>&lt;0.0001) and had lower ORBIT bleeding risk scores (26% ≥4 versus 45%, </a:t>
            </a:r>
            <a:r>
              <a:rPr lang="en-CA" sz="1200" b="0" i="1" kern="1200" dirty="0">
                <a:solidFill>
                  <a:schemeClr val="tx1"/>
                </a:solidFill>
                <a:effectLst/>
                <a:latin typeface="+mn-lt"/>
                <a:ea typeface="+mn-ea"/>
                <a:cs typeface="+mn-cs"/>
              </a:rPr>
              <a:t>P</a:t>
            </a:r>
            <a:r>
              <a:rPr lang="en-CA" sz="1200" b="0" i="0" kern="1200" dirty="0">
                <a:solidFill>
                  <a:schemeClr val="tx1"/>
                </a:solidFill>
                <a:effectLst/>
                <a:latin typeface="+mn-lt"/>
                <a:ea typeface="+mn-ea"/>
                <a:cs typeface="+mn-cs"/>
              </a:rPr>
              <a:t>&lt;0.0001). Compared with those appropriately receiving standard dosing, patients receiving inappropriately reduced-dose NOACs had higher unadjusted rates of thromboembolic events (2.11 versus 1.35 events per 100 patient years, hazard ratio 1.56, 95% confidence interval 0.92-2.67) and death (6.77 versus 2.60, hazard ratio 2.61, 95% confidence interval 1.86-3.67). After adjustment, outcomes were not significantly different but tended to favor patients dosed appropriately.</a:t>
            </a:r>
          </a:p>
          <a:p>
            <a:r>
              <a:rPr lang="en-CA" sz="1200" b="1" i="0" kern="1200" cap="all" dirty="0">
                <a:solidFill>
                  <a:schemeClr val="tx1"/>
                </a:solidFill>
                <a:effectLst/>
                <a:latin typeface="+mn-lt"/>
                <a:ea typeface="+mn-ea"/>
                <a:cs typeface="+mn-cs"/>
              </a:rPr>
              <a:t>CONCLUSIONS:</a:t>
            </a:r>
          </a:p>
          <a:p>
            <a:r>
              <a:rPr lang="en-CA" sz="1200" b="0" i="0" kern="1200" dirty="0">
                <a:solidFill>
                  <a:schemeClr val="tx1"/>
                </a:solidFill>
                <a:effectLst/>
                <a:latin typeface="+mn-lt"/>
                <a:ea typeface="+mn-ea"/>
                <a:cs typeface="+mn-cs"/>
              </a:rPr>
              <a:t>The majority of dose reductions of NOACs in AF are inconsistent with US Food and Drug Administration recommendations. There appear to be opportunities to improve current NOAC dosing in community practice.</a:t>
            </a:r>
          </a:p>
          <a:p>
            <a:pPr marL="232898" indent="-232898" defTabSz="931585">
              <a:defRPr/>
            </a:pPr>
            <a:endParaRPr 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202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32898" indent="-232898" defTabSz="931585">
              <a:defRPr/>
            </a:pPr>
            <a:endParaRPr lang="en-US" sz="1000" b="1" dirty="0"/>
          </a:p>
          <a:p>
            <a:r>
              <a:rPr lang="en-US" sz="1200" b="0" i="0" kern="1200" dirty="0">
                <a:solidFill>
                  <a:schemeClr val="tx1"/>
                </a:solidFill>
                <a:effectLst/>
                <a:latin typeface="Arial" pitchFamily="34" charset="0"/>
                <a:ea typeface="+mn-ea"/>
                <a:cs typeface="+mn-cs"/>
              </a:rPr>
              <a:t>A significant proportion of AF patients receiving DOACs are receiving the reduced dose; however, the majority of reduced‐dose DOAC use is not consistent with FDA recommendations. Moreover, selection of reduced‐dose DOAC therapy does not appear to be associated with bleeding risk. Patients receiving lower DOAC doses are an at‐risk group and have high rates of adverse events. These data support the need for ongoing education of clinicians in community practice on the appropriate dosing of DOACs for AF and further study of the outcomes associated with reduced DOAC doses.</a:t>
            </a:r>
            <a:endParaRPr lang="en-US" dirty="0"/>
          </a:p>
          <a:p>
            <a:pPr marL="232898" indent="-232898" defTabSz="931585">
              <a:defRPr/>
            </a:pPr>
            <a:endParaRPr 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773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2284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9571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US" sz="1200" b="1" kern="1200" dirty="0">
                <a:solidFill>
                  <a:schemeClr val="tx1"/>
                </a:solidFill>
                <a:effectLst/>
                <a:latin typeface="+mn-lt"/>
                <a:ea typeface="+mn-ea"/>
                <a:cs typeface="+mn-cs"/>
              </a:rPr>
              <a:t>Methods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OPTIMAL-AF program was a knowledge translation and quality improvement initiative.  It was based on chart audit data collection and subsequent feedback to physicians regarding their stroke prevention management in an effort to support their choice (and dose) of therapies and thereby better achieve evidence-based, guideline-recommended antithrombotic treatment in NVAF patients.  Canadian primary care physicians (PCPs) and specialists (Cardiology and Internal Medicine) were invited to participate and agreed to provide anonymized patient chart audit data through either an electronic medical record (EMR) system (TELUS Health® Platforms/Practice Solutions/Med Access, Montreal, Canada) or standardized, paper-based data collection forms.  Central Research Ethics Board approval was obtained to allow for the waiver of individual patient informed consent and the publication of aggregate data.</a:t>
            </a:r>
          </a:p>
          <a:p>
            <a:r>
              <a:rPr lang="en-US" sz="1200" kern="1200" dirty="0">
                <a:solidFill>
                  <a:schemeClr val="tx1"/>
                </a:solidFill>
                <a:effectLst/>
                <a:latin typeface="+mn-lt"/>
                <a:ea typeface="+mn-ea"/>
                <a:cs typeface="+mn-cs"/>
              </a:rPr>
              <a:t>A steering committee comprised of 3 cardiologists and 11 primary care physicians (PCPs) provided input on the program objectives, design, protocol, chart audit forms and feedback process.  The Canadian Heart Research Centre (CHRC; Toronto, Canada), a not-for-profit academic research organization, was responsible for the coordination of the program, including statistical analysis.  Support for the program was provided through an unrestricted grant from the Bristol Myers Squibb/Pfizer Canada alliance.</a:t>
            </a:r>
          </a:p>
          <a:p>
            <a:r>
              <a:rPr lang="en-US" sz="1200" kern="1200" dirty="0">
                <a:solidFill>
                  <a:schemeClr val="tx1"/>
                </a:solidFill>
                <a:effectLst/>
                <a:latin typeface="+mn-lt"/>
                <a:ea typeface="+mn-ea"/>
                <a:cs typeface="+mn-cs"/>
              </a:rPr>
              <a:t>Participating physicians provided anonymized patient data either through: (1) a single page, paper-based data collection form (faxed or mailed, and then scanned into a database using </a:t>
            </a:r>
            <a:r>
              <a:rPr lang="en-US" sz="1200" kern="1200" dirty="0" err="1">
                <a:solidFill>
                  <a:schemeClr val="tx1"/>
                </a:solidFill>
                <a:effectLst/>
                <a:latin typeface="+mn-lt"/>
                <a:ea typeface="+mn-ea"/>
                <a:cs typeface="+mn-cs"/>
              </a:rPr>
              <a:t>TELEform</a:t>
            </a:r>
            <a:r>
              <a:rPr lang="en-US" sz="1200" kern="1200" dirty="0">
                <a:solidFill>
                  <a:schemeClr val="tx1"/>
                </a:solidFill>
                <a:effectLst/>
                <a:latin typeface="+mn-lt"/>
                <a:ea typeface="+mn-ea"/>
                <a:cs typeface="+mn-cs"/>
              </a:rPr>
              <a:t> [version 10.0; Cardiff Software Inc., San Diego, California]); or, (2) via automatic abstraction from the electronic medical record  The physicians then validated that the identified patients indeed had NVAF and were currently receiving OAC.  Physicians participating in the paper-based chart audits were recruited to participate by email and identified through continuing medical education events, participation in previous or ongoing clinical trials, observational studies, or knowledge translation programs with the coordinating </a:t>
            </a:r>
            <a:r>
              <a:rPr lang="en-US" sz="1200" kern="1200" dirty="0" err="1">
                <a:solidFill>
                  <a:schemeClr val="tx1"/>
                </a:solidFill>
                <a:effectLst/>
                <a:latin typeface="+mn-lt"/>
                <a:ea typeface="+mn-ea"/>
                <a:cs typeface="+mn-cs"/>
              </a:rPr>
              <a:t>centre</a:t>
            </a:r>
            <a:r>
              <a:rPr lang="en-US" sz="1200" kern="1200" dirty="0">
                <a:solidFill>
                  <a:schemeClr val="tx1"/>
                </a:solidFill>
                <a:effectLst/>
                <a:latin typeface="+mn-lt"/>
                <a:ea typeface="+mn-ea"/>
                <a:cs typeface="+mn-cs"/>
              </a:rPr>
              <a:t>.  Physicians providing paper- based data collection forms submitted data for 10 patients with NVAF from their practice.  While physicians were encouraged to include consecutive patients, patients receiving warfarin could not comprise more than 20% of the sample. For the data obtained through the EMR process, all patients in the physician’s practice meeting the eligibility criteria were included.</a:t>
            </a:r>
          </a:p>
          <a:p>
            <a:r>
              <a:rPr lang="en-US" sz="1200" kern="1200" dirty="0">
                <a:solidFill>
                  <a:schemeClr val="tx1"/>
                </a:solidFill>
                <a:effectLst/>
                <a:latin typeface="+mn-lt"/>
                <a:ea typeface="+mn-ea"/>
                <a:cs typeface="+mn-cs"/>
              </a:rPr>
              <a:t>Patients were eligible for inclusion if they were 18 years of age or older; had permanent, paroxysmal or persistent non-valvular AF (or atrial flutter) identified on a 12-lead electrocardiogram (ECG), rhythm strip, pacemaker/ implantable cardioverter-defibrillator, or continuous ECG recording with &gt;30 seconds of continuous AF and were currently receiving OAC.  Patients were excluded if they had any of: mechanical heart valve, rheumatic mitral stenosis, or moderate or severe non-rheumatic mitral stenosis; severe renal dysfunction (creatinine clearance &lt;20 ml/min/m2) or an apparent reversible cause of AF.</a:t>
            </a:r>
          </a:p>
          <a:p>
            <a:r>
              <a:rPr lang="en-US" sz="1200" kern="1200" dirty="0">
                <a:solidFill>
                  <a:schemeClr val="tx1"/>
                </a:solidFill>
                <a:effectLst/>
                <a:latin typeface="+mn-lt"/>
                <a:ea typeface="+mn-ea"/>
                <a:cs typeface="+mn-cs"/>
              </a:rPr>
              <a:t>Patient data collected included demographics, medical history, current medications and treatments; and dose of NOAC.  For patients receiving warfarin, the most recent INR value was recorded, and time-in-therapeutic-range (TTR) was calculated for the paper-based chart audit patients based upon the last 6 INR values obtained.  For patients receiving a reduced dose of a NOAC, concordance with the recommended dose per the Health Canada product monograph (Supplementary Appendix D) was determined.  In the case of the reduced dose being discordant, the reason for the reduced dose was recorded.  For the paper-based patients, data was also available regarding AF history, concurrent specialists or services co-managing the patient’s stroke prevention therapy (such as anticoagulation clinic) and antithrombotic drug coverage (i.e., provincial/national formulary, private insurance, both, or neither).</a:t>
            </a:r>
          </a:p>
          <a:p>
            <a:r>
              <a:rPr lang="en-US" sz="1200" kern="1200" dirty="0">
                <a:solidFill>
                  <a:schemeClr val="tx1"/>
                </a:solidFill>
                <a:effectLst/>
                <a:latin typeface="+mn-lt"/>
                <a:ea typeface="+mn-ea"/>
                <a:cs typeface="+mn-cs"/>
              </a:rPr>
              <a:t>Descriptive analysis of demographic variables, regional distribution of patients and physicians, data related to medical history, OAC therapies, doses and reasons for discordant doses were performed using  SAS software v. 9.4 (SAS Institute, Cary, North Carolina, United States).  </a:t>
            </a:r>
          </a:p>
          <a:p>
            <a:r>
              <a:rPr lang="en-US" sz="1200" b="1" kern="1200" dirty="0">
                <a:solidFill>
                  <a:schemeClr val="tx1"/>
                </a:solidFill>
                <a:effectLst/>
                <a:latin typeface="+mn-lt"/>
                <a:ea typeface="+mn-ea"/>
                <a:cs typeface="+mn-cs"/>
              </a:rPr>
              <a:t>Results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total number of patients receiving OAC was 1681. Detailed demographic data was provided for 1641 patients by 102 physicians from 8 provinces (Supplementary Appendices A and E); 1087 patients (66%) were included via the EMR process and 554 (34%) via the paper-based method.  Medical history details are listed in Table 1.There were 635 (39%) women and 90% (1477) of the patients were 65 years of age or older.  </a:t>
            </a:r>
          </a:p>
          <a:p>
            <a:r>
              <a:rPr lang="en-US" sz="1200" kern="1200" dirty="0">
                <a:solidFill>
                  <a:schemeClr val="tx1"/>
                </a:solidFill>
                <a:effectLst/>
                <a:latin typeface="+mn-lt"/>
                <a:ea typeface="+mn-ea"/>
                <a:cs typeface="+mn-cs"/>
              </a:rPr>
              <a:t>In the paper-based chart audit patients, the median (25th, 75th percentiles) CHADS</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CHA</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DS</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VaSC, and HASBLED scores were 2 (1, 3), 4 (3, 5) and 2 (1, 2), respectively.  In the EMR patients with known CHADS-65 status, 96% met the threshold for initiation of OAC for stroke prevention.  As per inclusion criteria and seen in Table 2, all patients were receiving OAC: warfarin in 302 (18%) and NOAC in 1379 (84%).  In the EMR-based patients, where no pre-defined cap on inclusion of patients on VKA therapy was in place, 87% were receiving a NOAC.  For the paper-based chart audit patients (n=479), antithrombotic drug coverage was available from: provincial/federal (79.1%), private (10.4%), both (7.1%), and none (3.3%), respectively. Concomitant antiplatelet (APT) therapy was used in 139 patients (8.5%).  Concomitant therapies are listed in Supplementary Appendix B.</a:t>
            </a:r>
          </a:p>
          <a:p>
            <a:r>
              <a:rPr lang="en-US" sz="1200" kern="1200" dirty="0">
                <a:solidFill>
                  <a:schemeClr val="tx1"/>
                </a:solidFill>
                <a:effectLst/>
                <a:latin typeface="+mn-lt"/>
                <a:ea typeface="+mn-ea"/>
                <a:cs typeface="+mn-cs"/>
              </a:rPr>
              <a:t>For patients receiving warfarin (n= 302), the most recent INR was available in 259 (86%) patients and was within the therapeutic range of 2 to 3 in 178 (69%), less than 2 in 45 (17%) and above 3 in 36 (14%).  For paper-based chart audit patients, data on the 6 most recent INRs were available in 62 patients and the corresponding median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75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percentiles) TTR was 87 (68, 100).</a:t>
            </a:r>
          </a:p>
          <a:p>
            <a:r>
              <a:rPr lang="en-US" sz="1200" kern="1200" dirty="0">
                <a:solidFill>
                  <a:schemeClr val="tx1"/>
                </a:solidFill>
                <a:effectLst/>
                <a:latin typeface="+mn-lt"/>
                <a:ea typeface="+mn-ea"/>
                <a:cs typeface="+mn-cs"/>
              </a:rPr>
              <a:t>For patients receiving a NOAC (n=1379), more than 95% of patients met the CHADS-65 threshold for OAC.  The distribution of NOAC agents was: 661 (48%) patients receiving apixaban, 243 (18%) dabigatran, 468 (34%) rivaroxaban, and 7 (&lt;1%) </a:t>
            </a:r>
            <a:r>
              <a:rPr lang="en-US" sz="1200" kern="1200" dirty="0" err="1">
                <a:solidFill>
                  <a:schemeClr val="tx1"/>
                </a:solidFill>
                <a:effectLst/>
                <a:latin typeface="+mn-lt"/>
                <a:ea typeface="+mn-ea"/>
                <a:cs typeface="+mn-cs"/>
              </a:rPr>
              <a:t>edoxaban</a:t>
            </a:r>
            <a:r>
              <a:rPr lang="en-US" sz="1200" kern="1200" dirty="0">
                <a:solidFill>
                  <a:schemeClr val="tx1"/>
                </a:solidFill>
                <a:effectLst/>
                <a:latin typeface="+mn-lt"/>
                <a:ea typeface="+mn-ea"/>
                <a:cs typeface="+mn-cs"/>
              </a:rPr>
              <a:t>, respectively .  The dose of NOAC was available in 1113 patients (81%): standard dose was prescribed in 849 (76%) and reduced dose in 264 (24%).  Among those, the reduced dose was concordant with Health Canada prescribing information in 154 patients (58%).  The standard dose was concordant in 805 (95%).  Thus, 14% of patients on NOACs where the dose could be determined were receiving a dose discordant with prescribing recommendations; 10% were on a lower than recommended dose, and 4% were on a standard dose that should have been reduced.  The breakdown of NOAC by dose and concordance is detailed in Table 2. </a:t>
            </a:r>
          </a:p>
          <a:p>
            <a:r>
              <a:rPr lang="en-US" sz="1200" kern="1200" dirty="0">
                <a:solidFill>
                  <a:schemeClr val="tx1"/>
                </a:solidFill>
                <a:effectLst/>
                <a:latin typeface="+mn-lt"/>
                <a:ea typeface="+mn-ea"/>
                <a:cs typeface="+mn-cs"/>
              </a:rPr>
              <a:t>Non-mutually exclusive reasons for the use of discordant reduced doses of NOAC (110 patients) are listed in Table 3.   The top three reasons cited by the physicians providing paper-based data were age 80 years or more (58%), elevated creatinine (Creatinine 133 µmol/L or greater or eGFR less than 50 ml/min/</a:t>
            </a:r>
            <a:r>
              <a:rPr lang="en-CA" sz="1200" kern="1200" dirty="0">
                <a:solidFill>
                  <a:schemeClr val="tx1"/>
                </a:solidFill>
                <a:effectLst/>
                <a:latin typeface="+mn-lt"/>
                <a:ea typeface="+mn-ea"/>
                <a:cs typeface="+mn-cs"/>
              </a:rPr>
              <a:t>1.73 m</a:t>
            </a:r>
            <a:r>
              <a:rPr lang="en-CA"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(35%), and prior bleeding or dose recommended by specialist (17% each).  For the EMR-based patients, the top 3 reasons physicians provided for discordant reduced NOAC doses were elevated creatinine/low eGFR (36%), dose recommended by specialist (29%), and high bleeding risk (22%).  Of note, age of 80 years or more was not available as a specific reason in the EMR </a:t>
            </a:r>
          </a:p>
          <a:p>
            <a:r>
              <a:rPr lang="en-US" sz="1200" kern="1200" dirty="0">
                <a:solidFill>
                  <a:schemeClr val="tx1"/>
                </a:solidFill>
                <a:effectLst/>
                <a:latin typeface="+mn-lt"/>
                <a:ea typeface="+mn-ea"/>
                <a:cs typeface="+mn-cs"/>
              </a:rPr>
              <a:t>Characteristics of the paper-based patients by NOAC are listed in Supplementary Appendix C.</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endParaRPr lang="en-CA" b="1"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6615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US" sz="1200" b="1" kern="1200" dirty="0">
                <a:solidFill>
                  <a:schemeClr val="tx1"/>
                </a:solidFill>
                <a:effectLst/>
                <a:latin typeface="+mn-lt"/>
                <a:ea typeface="+mn-ea"/>
                <a:cs typeface="+mn-cs"/>
              </a:rPr>
              <a:t>Methods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OPTIMAL-AF program was a knowledge translation and quality improvement initiative.  It was based on chart audit data collection and subsequent feedback to physicians regarding their stroke prevention management in an effort to support their choice (and dose) of therapies and thereby better achieve evidence-based, guideline-recommended antithrombotic treatment in NVAF patients.  Canadian primary care physicians (PCPs) and specialists (Cardiology and Internal Medicine) were invited to participate and agreed to provide anonymized patient chart audit data through either an electronic medical record (EMR) system (TELUS Health® Platforms/Practice Solutions/Med Access, Montreal, Canada) or standardized, paper-based data collection forms.  Central Research Ethics Board approval was obtained to allow for the waiver of individual patient informed consent and the publication of aggregate data.</a:t>
            </a:r>
          </a:p>
          <a:p>
            <a:r>
              <a:rPr lang="en-US" sz="1200" kern="1200" dirty="0">
                <a:solidFill>
                  <a:schemeClr val="tx1"/>
                </a:solidFill>
                <a:effectLst/>
                <a:latin typeface="+mn-lt"/>
                <a:ea typeface="+mn-ea"/>
                <a:cs typeface="+mn-cs"/>
              </a:rPr>
              <a:t>A steering committee comprised of 3 cardiologists and 11 primary care physicians (PCPs) provided input on the program objectives, design, protocol, chart audit forms and feedback process.  The Canadian Heart Research Centre (CHRC; Toronto, Canada), a not-for-profit academic research organization, was responsible for the coordination of the program, including statistical analysis.  Support for the program was provided through an unrestricted grant from the Bristol Myers Squibb/Pfizer Canada alliance.</a:t>
            </a:r>
          </a:p>
          <a:p>
            <a:r>
              <a:rPr lang="en-US" sz="1200" kern="1200" dirty="0">
                <a:solidFill>
                  <a:schemeClr val="tx1"/>
                </a:solidFill>
                <a:effectLst/>
                <a:latin typeface="+mn-lt"/>
                <a:ea typeface="+mn-ea"/>
                <a:cs typeface="+mn-cs"/>
              </a:rPr>
              <a:t>Participating physicians provided anonymized patient data either through: (1) a single page, paper-based data collection form (faxed or mailed, and then scanned into a database using </a:t>
            </a:r>
            <a:r>
              <a:rPr lang="en-US" sz="1200" kern="1200" dirty="0" err="1">
                <a:solidFill>
                  <a:schemeClr val="tx1"/>
                </a:solidFill>
                <a:effectLst/>
                <a:latin typeface="+mn-lt"/>
                <a:ea typeface="+mn-ea"/>
                <a:cs typeface="+mn-cs"/>
              </a:rPr>
              <a:t>TELEform</a:t>
            </a:r>
            <a:r>
              <a:rPr lang="en-US" sz="1200" kern="1200" dirty="0">
                <a:solidFill>
                  <a:schemeClr val="tx1"/>
                </a:solidFill>
                <a:effectLst/>
                <a:latin typeface="+mn-lt"/>
                <a:ea typeface="+mn-ea"/>
                <a:cs typeface="+mn-cs"/>
              </a:rPr>
              <a:t> [version 10.0; Cardiff Software Inc., San Diego, California]); or, (2) via automatic abstraction from the electronic medical record  The physicians then validated that the identified patients indeed had NVAF and were currently receiving OAC.  Physicians participating in the paper-based chart audits were recruited to participate by email and identified through continuing medical education events, participation in previous or ongoing clinical trials, observational studies, or knowledge translation programs with the coordinating </a:t>
            </a:r>
            <a:r>
              <a:rPr lang="en-US" sz="1200" kern="1200" dirty="0" err="1">
                <a:solidFill>
                  <a:schemeClr val="tx1"/>
                </a:solidFill>
                <a:effectLst/>
                <a:latin typeface="+mn-lt"/>
                <a:ea typeface="+mn-ea"/>
                <a:cs typeface="+mn-cs"/>
              </a:rPr>
              <a:t>centre</a:t>
            </a:r>
            <a:r>
              <a:rPr lang="en-US" sz="1200" kern="1200" dirty="0">
                <a:solidFill>
                  <a:schemeClr val="tx1"/>
                </a:solidFill>
                <a:effectLst/>
                <a:latin typeface="+mn-lt"/>
                <a:ea typeface="+mn-ea"/>
                <a:cs typeface="+mn-cs"/>
              </a:rPr>
              <a:t>.  Physicians providing paper- based data collection forms submitted data for 10 patients with NVAF from their practice.  While physicians were encouraged to include consecutive patients, patients receiving warfarin could not comprise more than 20% of the sample. For the data obtained through the EMR process, all patients in the physician’s practice meeting the eligibility criteria were included.</a:t>
            </a:r>
          </a:p>
          <a:p>
            <a:r>
              <a:rPr lang="en-US" sz="1200" kern="1200" dirty="0">
                <a:solidFill>
                  <a:schemeClr val="tx1"/>
                </a:solidFill>
                <a:effectLst/>
                <a:latin typeface="+mn-lt"/>
                <a:ea typeface="+mn-ea"/>
                <a:cs typeface="+mn-cs"/>
              </a:rPr>
              <a:t>Patients were eligible for inclusion if they were 18 years of age or older; had permanent, paroxysmal or persistent non-valvular AF (or atrial flutter) identified on a 12-lead electrocardiogram (ECG), rhythm strip, pacemaker/ implantable cardioverter-defibrillator, or continuous ECG recording with &gt;30 seconds of continuous AF and were currently receiving OAC.  Patients were excluded if they had any of: mechanical heart valve, rheumatic mitral stenosis, or moderate or severe non-rheumatic mitral stenosis; severe renal dysfunction (creatinine clearance &lt;20 ml/min/m2) or an apparent reversible cause of AF.</a:t>
            </a:r>
          </a:p>
          <a:p>
            <a:r>
              <a:rPr lang="en-US" sz="1200" kern="1200" dirty="0">
                <a:solidFill>
                  <a:schemeClr val="tx1"/>
                </a:solidFill>
                <a:effectLst/>
                <a:latin typeface="+mn-lt"/>
                <a:ea typeface="+mn-ea"/>
                <a:cs typeface="+mn-cs"/>
              </a:rPr>
              <a:t>Patient data collected included demographics, medical history, current medications and treatments; and dose of NOAC.  For patients receiving warfarin, the most recent INR value was recorded, and time-in-therapeutic-range (TTR) was calculated for the paper-based chart audit patients based upon the last 6 INR values obtained.  For patients receiving a reduced dose of a NOAC, concordance with the recommended dose per the Health Canada product monograph (Supplementary Appendix D) was determined.  In the case of the reduced dose being discordant, the reason for the reduced dose was recorded.  For the paper-based patients, data was also available regarding AF history, concurrent specialists or services co-managing the patient’s stroke prevention therapy (such as anticoagulation clinic) and antithrombotic drug coverage (i.e., provincial/national formulary, private insurance, both, or neither).</a:t>
            </a:r>
          </a:p>
          <a:p>
            <a:r>
              <a:rPr lang="en-US" sz="1200" kern="1200" dirty="0">
                <a:solidFill>
                  <a:schemeClr val="tx1"/>
                </a:solidFill>
                <a:effectLst/>
                <a:latin typeface="+mn-lt"/>
                <a:ea typeface="+mn-ea"/>
                <a:cs typeface="+mn-cs"/>
              </a:rPr>
              <a:t>Descriptive analysis of demographic variables, regional distribution of patients and physicians, data related to medical history, OAC therapies, doses and reasons for discordant doses were performed using  SAS software v. 9.4 (SAS Institute, Cary, North Carolina, United States).  </a:t>
            </a:r>
          </a:p>
          <a:p>
            <a:r>
              <a:rPr lang="en-US" sz="1200" b="1" kern="1200" dirty="0">
                <a:solidFill>
                  <a:schemeClr val="tx1"/>
                </a:solidFill>
                <a:effectLst/>
                <a:latin typeface="+mn-lt"/>
                <a:ea typeface="+mn-ea"/>
                <a:cs typeface="+mn-cs"/>
              </a:rPr>
              <a:t>Results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total number of patients receiving OAC was 1681. Detailed demographic data was provided for 1641 patients by 102 physicians from 8 provinces (Supplementary Appendices A and E); 1087 patients (66%) were included via the EMR process and 554 (34%) via the paper-based method.  Medical history details are listed in Table 1.There were 635 (39%) women and 90% (1477) of the patients were 65 years of age or older.  </a:t>
            </a:r>
          </a:p>
          <a:p>
            <a:r>
              <a:rPr lang="en-US" sz="1200" kern="1200" dirty="0">
                <a:solidFill>
                  <a:schemeClr val="tx1"/>
                </a:solidFill>
                <a:effectLst/>
                <a:latin typeface="+mn-lt"/>
                <a:ea typeface="+mn-ea"/>
                <a:cs typeface="+mn-cs"/>
              </a:rPr>
              <a:t>In the paper-based chart audit patients, the median (25th, 75th percentiles) CHADS</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CHA</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DS</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VaSC, and HASBLED scores were 2 (1, 3), 4 (3, 5) and 2 (1, 2), respectively.  In the EMR patients with known CHADS-65 status, 96% met the threshold for initiation of OAC for stroke prevention.  As per inclusion criteria and seen in Table 2, all patients were receiving OAC: warfarin in 302 (18%) and NOAC in 1379 (84%).  In the EMR-based patients, where no pre-defined cap on inclusion of patients on VKA therapy was in place, 87% were receiving a NOAC.  For the paper-based chart audit patients (n=479), antithrombotic drug coverage was available from: provincial/federal (79.1%), private (10.4%), both (7.1%), and none (3.3%), respectively. Concomitant antiplatelet (APT) therapy was used in 139 patients (8.5%).  Concomitant therapies are listed in Supplementary Appendix B.</a:t>
            </a:r>
          </a:p>
          <a:p>
            <a:r>
              <a:rPr lang="en-US" sz="1200" kern="1200" dirty="0">
                <a:solidFill>
                  <a:schemeClr val="tx1"/>
                </a:solidFill>
                <a:effectLst/>
                <a:latin typeface="+mn-lt"/>
                <a:ea typeface="+mn-ea"/>
                <a:cs typeface="+mn-cs"/>
              </a:rPr>
              <a:t>For patients receiving warfarin (n= 302), the most recent INR was available in 259 (86%) patients and was within the therapeutic range of 2 to 3 in 178 (69%), less than 2 in 45 (17%) and above 3 in 36 (14%).  For paper-based chart audit patients, data on the 6 most recent INRs were available in 62 patients and the corresponding median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75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percentiles) TTR was 87 (68, 100).</a:t>
            </a:r>
          </a:p>
          <a:p>
            <a:r>
              <a:rPr lang="en-US" sz="1200" kern="1200" dirty="0">
                <a:solidFill>
                  <a:schemeClr val="tx1"/>
                </a:solidFill>
                <a:effectLst/>
                <a:latin typeface="+mn-lt"/>
                <a:ea typeface="+mn-ea"/>
                <a:cs typeface="+mn-cs"/>
              </a:rPr>
              <a:t>For patients receiving a NOAC (n=1379), more than 95% of patients met the CHADS-65 threshold for OAC.  The distribution of NOAC agents was: 661 (48%) patients receiving apixaban, 243 (18%) dabigatran, 468 (34%) rivaroxaban, and 7 (&lt;1%) </a:t>
            </a:r>
            <a:r>
              <a:rPr lang="en-US" sz="1200" kern="1200" dirty="0" err="1">
                <a:solidFill>
                  <a:schemeClr val="tx1"/>
                </a:solidFill>
                <a:effectLst/>
                <a:latin typeface="+mn-lt"/>
                <a:ea typeface="+mn-ea"/>
                <a:cs typeface="+mn-cs"/>
              </a:rPr>
              <a:t>edoxaban</a:t>
            </a:r>
            <a:r>
              <a:rPr lang="en-US" sz="1200" kern="1200" dirty="0">
                <a:solidFill>
                  <a:schemeClr val="tx1"/>
                </a:solidFill>
                <a:effectLst/>
                <a:latin typeface="+mn-lt"/>
                <a:ea typeface="+mn-ea"/>
                <a:cs typeface="+mn-cs"/>
              </a:rPr>
              <a:t>, respectively .  The dose of NOAC was available in 1113 patients (81%): standard dose was prescribed in 849 (76%) and reduced dose in 264 (24%).  Among those, the reduced dose was concordant with Health Canada prescribing information in 154 patients (58%).  The standard dose was concordant in 805 (95%).  Thus, 14% of patients on NOACs where the dose could be determined were receiving a dose discordant with prescribing recommendations; 10% were on a lower than recommended dose, and 4% were on a standard dose that should have been reduced.  The breakdown of NOAC by dose and concordance is detailed in Table 2. </a:t>
            </a:r>
          </a:p>
          <a:p>
            <a:r>
              <a:rPr lang="en-US" sz="1200" kern="1200" dirty="0">
                <a:solidFill>
                  <a:schemeClr val="tx1"/>
                </a:solidFill>
                <a:effectLst/>
                <a:latin typeface="+mn-lt"/>
                <a:ea typeface="+mn-ea"/>
                <a:cs typeface="+mn-cs"/>
              </a:rPr>
              <a:t>Non-mutually exclusive reasons for the use of discordant reduced doses of NOAC (110 patients) are listed in Table 3.   The top three reasons cited by the physicians providing paper-based data were age 80 years or more (58%), elevated creatinine (Creatinine 133 µmol/L or greater or eGFR less than 50 ml/min/</a:t>
            </a:r>
            <a:r>
              <a:rPr lang="en-CA" sz="1200" kern="1200" dirty="0">
                <a:solidFill>
                  <a:schemeClr val="tx1"/>
                </a:solidFill>
                <a:effectLst/>
                <a:latin typeface="+mn-lt"/>
                <a:ea typeface="+mn-ea"/>
                <a:cs typeface="+mn-cs"/>
              </a:rPr>
              <a:t>1.73 m</a:t>
            </a:r>
            <a:r>
              <a:rPr lang="en-CA"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(35%), and prior bleeding or dose recommended by specialist (17% each).  For the EMR-based patients, the top 3 reasons physicians provided for discordant reduced NOAC doses were elevated creatinine/low eGFR (36%), dose recommended by specialist (29%), and high bleeding risk (22%).  Of note, age of 80 years or more was not available as a specific reason in the EMR </a:t>
            </a:r>
          </a:p>
          <a:p>
            <a:r>
              <a:rPr lang="en-US" sz="1200" kern="1200" dirty="0">
                <a:solidFill>
                  <a:schemeClr val="tx1"/>
                </a:solidFill>
                <a:effectLst/>
                <a:latin typeface="+mn-lt"/>
                <a:ea typeface="+mn-ea"/>
                <a:cs typeface="+mn-cs"/>
              </a:rPr>
              <a:t>Characteristics of the paper-based patients by NOAC are listed in Supplementary Appendix C.</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endParaRPr lang="en-CA" b="1"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7373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More than 8 in 10 NVAF Canadian patients in our study are receiving DOAC for stroke prevention as per CCS AF Guideline recommendations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42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3213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marR="0" lvl="0" indent="-214313" algn="l" defTabSz="914400" rtl="0" eaLnBrk="1" fontAlgn="auto" latinLnBrk="0" hangingPunct="1">
              <a:lnSpc>
                <a:spcPct val="93000"/>
              </a:lnSpc>
              <a:spcBef>
                <a:spcPct val="0"/>
              </a:spcBef>
              <a:spcAft>
                <a:spcPts val="0"/>
              </a:spcAft>
              <a:buClrTx/>
              <a:buSzTx/>
              <a:buFontTx/>
              <a:buNone/>
              <a:tabLst>
                <a:tab pos="723900" algn="l"/>
                <a:tab pos="1447800" algn="l"/>
                <a:tab pos="2171700" algn="l"/>
                <a:tab pos="2895600" algn="l"/>
                <a:tab pos="3619500" algn="l"/>
                <a:tab pos="4343400" algn="l"/>
                <a:tab pos="5067300" algn="l"/>
                <a:tab pos="5791200" algn="l"/>
              </a:tabLst>
              <a:defRPr/>
            </a:pPr>
            <a:r>
              <a:rPr lang="en-US" sz="3600" dirty="0"/>
              <a:t>The ventricular response rate to this atrial fibrillation is auto-controlled.  In the absence of therapy to accomplish this goal the finding of auto-controlled atrial fibrillation implies AV conduction system disease (usually AV nodal) and predicts the ultimate requirement for a pacemaker.</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224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81240" indent="-181240">
              <a:buFont typeface="Arial"/>
              <a:buChar char="•"/>
            </a:pPr>
            <a:r>
              <a:rPr lang="en-US" sz="1000" dirty="0"/>
              <a:t>Of the 556 AF patients on Apixaban, 23% were given the reduced dose of 2.5</a:t>
            </a:r>
            <a:r>
              <a:rPr lang="en-US" sz="1000" baseline="0" dirty="0"/>
              <a:t> mg bid of whom about </a:t>
            </a:r>
            <a:r>
              <a:rPr lang="en-US" sz="1000" u="sng" baseline="0" dirty="0"/>
              <a:t>half</a:t>
            </a:r>
            <a:r>
              <a:rPr lang="en-US" sz="1000" baseline="0" dirty="0"/>
              <a:t> (13% of the total) did not have 2 of the 3 “ABC” criteria present (age ≥ 80, weight ≤ 60 kg, creatinine ≥ 133)</a:t>
            </a:r>
          </a:p>
          <a:p>
            <a:pPr marL="181240" indent="-181240">
              <a:buFont typeface="Arial"/>
              <a:buChar char="•"/>
            </a:pPr>
            <a:r>
              <a:rPr lang="en-US" sz="1000" baseline="0" dirty="0"/>
              <a:t>Of the 181 patients on Dabigatran, 38% were on the reduced dose of 110mg bid and only 4% were felt to be on a dosage that was discordant with current Canadian Guidelines</a:t>
            </a:r>
          </a:p>
          <a:p>
            <a:pPr marL="181240" indent="-181240">
              <a:buFont typeface="Arial"/>
              <a:buChar char="•"/>
            </a:pPr>
            <a:r>
              <a:rPr lang="en-US" sz="1000" baseline="0" dirty="0"/>
              <a:t>Of the 369 patients on Rivaroxaban, 18% were on a reduced dose and 8% were felt to have been reduced to 15 mg daily inappropriately.</a:t>
            </a:r>
          </a:p>
          <a:p>
            <a:pPr marL="181240" indent="-181240">
              <a:buFont typeface="Arial"/>
              <a:buChar char="•"/>
            </a:pPr>
            <a:r>
              <a:rPr lang="en-US" sz="1000" baseline="0" dirty="0"/>
              <a:t>Overall, the message is that there is some room for improvement through further knowledge dissemination</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3213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2796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9754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CA" sz="1200" b="0" kern="1200" dirty="0">
                <a:solidFill>
                  <a:schemeClr val="tx1"/>
                </a:solidFill>
                <a:effectLst/>
                <a:latin typeface="+mn-lt"/>
                <a:ea typeface="+mn-ea"/>
                <a:cs typeface="+mn-cs"/>
              </a:rPr>
              <a:t>Background</a:t>
            </a:r>
          </a:p>
          <a:p>
            <a:r>
              <a:rPr lang="en-CA" dirty="0">
                <a:effectLst/>
              </a:rPr>
              <a:t>Comparative data of non‐vitamin K antagonist oral anticoagulants (NOAC) are lacking in patients with atrial fibrillation (AF).</a:t>
            </a:r>
          </a:p>
          <a:p>
            <a:r>
              <a:rPr lang="en-CA" sz="1200" b="0" kern="1200" dirty="0">
                <a:solidFill>
                  <a:schemeClr val="tx1"/>
                </a:solidFill>
                <a:effectLst/>
                <a:latin typeface="+mn-lt"/>
                <a:ea typeface="+mn-ea"/>
                <a:cs typeface="+mn-cs"/>
              </a:rPr>
              <a:t>Objective</a:t>
            </a:r>
          </a:p>
          <a:p>
            <a:r>
              <a:rPr lang="en-CA" dirty="0">
                <a:effectLst/>
              </a:rPr>
              <a:t>We compared effectiveness and safety of standard and reduced dose NOAC in AF patients.</a:t>
            </a:r>
          </a:p>
          <a:p>
            <a:r>
              <a:rPr lang="en-CA" sz="1200" b="0" kern="1200" dirty="0">
                <a:solidFill>
                  <a:schemeClr val="tx1"/>
                </a:solidFill>
                <a:effectLst/>
                <a:latin typeface="+mn-lt"/>
                <a:ea typeface="+mn-ea"/>
                <a:cs typeface="+mn-cs"/>
              </a:rPr>
              <a:t>Methods</a:t>
            </a:r>
          </a:p>
          <a:p>
            <a:r>
              <a:rPr lang="en-CA" dirty="0">
                <a:effectLst/>
              </a:rPr>
              <a:t>Using Danish nationwide registries, we included all oral anticoagulant‐naïve AF patients who initiated NOAC treatment (2012–2016). Outcome‐specific and mortality‐specific multiple Cox regressions were combined to compute average treatment effects as 1‐year standardized differences in stroke and bleeding risks (g‐formula).</a:t>
            </a:r>
          </a:p>
          <a:p>
            <a:r>
              <a:rPr lang="en-CA" sz="1200" b="0" kern="1200" dirty="0">
                <a:solidFill>
                  <a:schemeClr val="tx1"/>
                </a:solidFill>
                <a:effectLst/>
                <a:latin typeface="+mn-lt"/>
                <a:ea typeface="+mn-ea"/>
                <a:cs typeface="+mn-cs"/>
              </a:rPr>
              <a:t>Results</a:t>
            </a:r>
          </a:p>
          <a:p>
            <a:r>
              <a:rPr lang="en-CA" dirty="0">
                <a:effectLst/>
              </a:rPr>
              <a:t>Amongst 31 522 AF patients, the distribution of NOAC/dose was as follows: dabigatran standard dose (22.4%), dabigatran‐reduced dose (14.0%), rivaroxaban standard dose (21.8%), rivaroxaban reduced dose (6.7%), apixaban standard dose (22.9%), and apixaban reduced dose (12.2%). The 1‐year standardized absolute risks of stroke/thromboembolism were 1.73–1.98% and 2.51–2.78% with standard and reduced NOAC dose, respectively, without statistically significant differences between NOACs for given dose level. Comparing standard doses, the 1‐year standardized absolute risk (95% CI) for major bleeding was for rivaroxaban 2.78% (2.42–3.17%); corresponding absolute risk differences (95% CI) were for dabigatran −0.93% (−1.45% to −0.38%) and apixaban, −0.54% (−0.99% to −0.05%). The results for major bleeding were similar for reduced NOAC dose. The 1‐year standardized absolute risk (95% CI) for intracranial bleeding was for standard dose dabigatran 0.19% (0.22–0.50%); corresponding absolute risk differences (95% CI) were for rivaroxaban 0.23% (0.06–0.41%) and apixaban, 0.18% (0.01–0.34%).</a:t>
            </a:r>
          </a:p>
          <a:p>
            <a:r>
              <a:rPr lang="en-CA" sz="1200" b="0" kern="1200" dirty="0">
                <a:solidFill>
                  <a:schemeClr val="tx1"/>
                </a:solidFill>
                <a:effectLst/>
                <a:latin typeface="+mn-lt"/>
                <a:ea typeface="+mn-ea"/>
                <a:cs typeface="+mn-cs"/>
              </a:rPr>
              <a:t>Conclusions</a:t>
            </a:r>
          </a:p>
          <a:p>
            <a:r>
              <a:rPr lang="en-CA" dirty="0">
                <a:effectLst/>
              </a:rPr>
              <a:t>Standard and reduced dose NOACs, respectively, showed no significant risk difference for associated stroke/thromboembolism. Rivaroxaban was associated with higher bleeding risk compared with dabigatran and apixaban and dabigatran was associated with lower intracranial bleeding risk compared with rivaroxaban and apixaban.</a:t>
            </a:r>
          </a:p>
          <a:p>
            <a:br>
              <a:rPr lang="en-CA" dirty="0"/>
            </a:br>
            <a:endParaRPr lang="en-CA" b="1" dirty="0"/>
          </a:p>
          <a:p>
            <a:endParaRPr lang="en-CA" b="1"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637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US" dirty="0"/>
              <a:t>Cumulative incidence and hazard ratios of stroke/systemic embolism among 5 mg BID apixaban/warfarin patients. (A) Cumulative incidence of stroke/SE among propensity-score–matched 5 mg BID apixaban and warfarin patients. (B) Hazard ratios of stroke/SE for propensity-score–matched 5 mg BID apixaban and warfarin patients. BID, twice daily; stroke/SE, stroke/systemic embolism.</a:t>
            </a:r>
          </a:p>
          <a:p>
            <a:endParaRPr lang="en-US" b="1" dirty="0"/>
          </a:p>
          <a:p>
            <a:r>
              <a:rPr lang="en-US" dirty="0"/>
              <a:t>Cumulative incidence and hazard ratios of stroke/systemic embolism among 2.5 mg BID apixaban/warfarin patients. (A) Cumulative incidence of stroke/SE among propensity-score–matched 2.5 mg BID apixaban and warfarin patients. (B) Hazard ratios of stroke/SE for propensity-score–matched 2.5 mg BID apixaban and warfarin patients. Footnote: BID: twice daily; stroke/SE, stroke/systemic embolism.</a:t>
            </a:r>
          </a:p>
          <a:p>
            <a:endParaRPr lang="en-US" b="1" dirty="0"/>
          </a:p>
          <a:p>
            <a:r>
              <a:rPr lang="en-CA" dirty="0"/>
              <a:t>Conclusion In this real-world study, 5 mg BID and 2.5 mg BID doses of apixaban were assessed for 2 patient groups that differed widely in age and clinical characteristics. Each apixaban dose was associated with a lower risk of stroke/SE and major bleeding compared with warfarin in the distinct population for which it is currently prescribed in US clinical practice. This study provides observational evidence to supplement the results of the ARISTOTLE trial, which found no significant interaction between dose and treatment effect regarding stroke/SE and major bleeding [5]. To confirm the findings of this observational study, additional research should be performed using different data sources (ideally data sources with comprehensive body weight and renal function laboratory values) and larger patient sample sizes</a:t>
            </a:r>
            <a:endParaRPr lang="en-CA" b="1"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7937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US" dirty="0"/>
              <a:t>Although renal function declines with age and body weight often declines, the benefit of DOACs requires using the evidence based doses </a:t>
            </a:r>
          </a:p>
          <a:p>
            <a:endParaRPr lang="en-US" sz="800" dirty="0"/>
          </a:p>
          <a:p>
            <a:r>
              <a:rPr lang="en-US" dirty="0"/>
              <a:t>The benefits of DOACs with respect to warfarin are maintained at the doses used in the RCTs; </a:t>
            </a:r>
            <a:r>
              <a:rPr lang="en-US" dirty="0" err="1"/>
              <a:t>ie</a:t>
            </a:r>
            <a:r>
              <a:rPr lang="en-US" dirty="0"/>
              <a:t> there is NO need to reduce the doses beyond the dose reduction built into the clinical trials </a:t>
            </a:r>
          </a:p>
          <a:p>
            <a:endParaRPr lang="en-US" sz="800" dirty="0"/>
          </a:p>
          <a:p>
            <a:r>
              <a:rPr lang="en-US" dirty="0"/>
              <a:t>There is no reason to use the lower doses in patients who did not qualify for the lower doses in the RCTs- the risk is less efficacy </a:t>
            </a:r>
          </a:p>
          <a:p>
            <a:endParaRPr lang="en-US" sz="800" dirty="0"/>
          </a:p>
          <a:p>
            <a:r>
              <a:rPr lang="en-US" dirty="0"/>
              <a:t>Dose reduction is based on renal function, age and weight</a:t>
            </a:r>
          </a:p>
          <a:p>
            <a:endParaRPr lang="en-CA" b="1" dirty="0"/>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9245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8386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595959"/>
                </a:solidFill>
                <a:latin typeface="Candara" panose="020E0502030303020204" pitchFamily="34" charset="0"/>
              </a:rPr>
              <a:t>Speaker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595959"/>
              </a:solidFill>
              <a:latin typeface="Candara" panose="020E05020303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595959"/>
                </a:solidFill>
                <a:latin typeface="Candara" panose="020E0502030303020204" pitchFamily="34" charset="0"/>
              </a:rPr>
              <a:t>In patients in whom AF is suspected based on symptoms or history of CVA or TIA, a longer term ECG monitoring such as Holter monitoring or event loop recording is recommended longer is better</a:t>
            </a:r>
          </a:p>
          <a:p>
            <a:endParaRPr lang="en-US" dirty="0"/>
          </a:p>
        </p:txBody>
      </p:sp>
      <p:sp>
        <p:nvSpPr>
          <p:cNvPr id="4" name="Slide Number Placeholder 3"/>
          <p:cNvSpPr>
            <a:spLocks noGrp="1"/>
          </p:cNvSpPr>
          <p:nvPr>
            <p:ph type="sldNum" sz="quarter" idx="5"/>
          </p:nvPr>
        </p:nvSpPr>
        <p:spPr/>
        <p:txBody>
          <a:bodyPr/>
          <a:lstStyle/>
          <a:p>
            <a:fld id="{04156297-500E-4637-A3B6-DA20CA07D824}" type="slidenum">
              <a:rPr lang="en-US" smtClean="0"/>
              <a:t>7</a:t>
            </a:fld>
            <a:endParaRPr lang="en-US"/>
          </a:p>
        </p:txBody>
      </p:sp>
    </p:spTree>
    <p:extLst>
      <p:ext uri="{BB962C8B-B14F-4D97-AF65-F5344CB8AC3E}">
        <p14:creationId xmlns:p14="http://schemas.microsoft.com/office/powerpoint/2010/main" val="2168501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1" dirty="0"/>
              <a:t>Speaker Notes:</a:t>
            </a:r>
          </a:p>
          <a:p>
            <a:endParaRPr lang="en-US" sz="3600" b="1" dirty="0"/>
          </a:p>
          <a:p>
            <a:pPr marL="181229" indent="-181229">
              <a:spcBef>
                <a:spcPct val="0"/>
              </a:spcBef>
              <a:buFont typeface="Arial"/>
              <a:buChar char="•"/>
            </a:pPr>
            <a:r>
              <a:rPr lang="en-AU" altLang="en-US" sz="3600" noProof="0" dirty="0">
                <a:latin typeface="Arial" charset="0"/>
                <a:ea typeface="ＭＳ Ｐゴシック"/>
                <a:cs typeface="ＭＳ Ｐゴシック"/>
              </a:rPr>
              <a:t>This</a:t>
            </a:r>
            <a:r>
              <a:rPr lang="en-AU" altLang="en-US" sz="3600" baseline="0" noProof="0" dirty="0">
                <a:latin typeface="Arial" charset="0"/>
                <a:ea typeface="ＭＳ Ｐゴシック"/>
                <a:cs typeface="ＭＳ Ｐゴシック"/>
              </a:rPr>
              <a:t> is the new and important slide from the 2018 (box to the right is from the 2016 update) Canadian AF guidelines update.</a:t>
            </a:r>
          </a:p>
          <a:p>
            <a:pPr marL="181229" indent="-181229">
              <a:spcBef>
                <a:spcPct val="0"/>
              </a:spcBef>
              <a:buFont typeface="Arial"/>
              <a:buChar char="•"/>
            </a:pPr>
            <a:r>
              <a:rPr lang="en-AU" altLang="en-US" sz="3600" baseline="0" noProof="0" dirty="0">
                <a:latin typeface="Arial" charset="0"/>
                <a:ea typeface="ＭＳ Ｐゴシック"/>
                <a:cs typeface="ＭＳ Ｐゴシック"/>
              </a:rPr>
              <a:t>Two key points to emphasize: the (*) indicates that a DOAC should be selected in preference to an AVK for anticoagulation. The shaded box to the right emphasizes that all efforts should be made to select the correct DOAC dosage based on age, size and renal function as well as to minimize the bleeding risk by addressing any modifiable bleeding risk factors prese</a:t>
            </a:r>
            <a:r>
              <a:rPr lang="fr-FR" altLang="en-US" sz="3600" baseline="0" dirty="0">
                <a:latin typeface="Arial" charset="0"/>
                <a:ea typeface="ＭＳ Ｐゴシック"/>
                <a:cs typeface="ＭＳ Ｐゴシック"/>
              </a:rPr>
              <a:t>nt.</a:t>
            </a:r>
          </a:p>
          <a:p>
            <a:pPr marL="181229" indent="-181229">
              <a:spcBef>
                <a:spcPct val="0"/>
              </a:spcBef>
              <a:buFont typeface="Arial"/>
              <a:buChar char="•"/>
            </a:pPr>
            <a:r>
              <a:rPr lang="en-CA" altLang="en-US" sz="3600" i="1" baseline="0" noProof="0" dirty="0">
                <a:latin typeface="Arial" charset="0"/>
                <a:ea typeface="ＭＳ Ｐゴシック"/>
                <a:cs typeface="ＭＳ Ｐゴシック"/>
              </a:rPr>
              <a:t>There is no longer any need to calculate a patient’s HASBLED score as this does not influence management (most patients are </a:t>
            </a:r>
            <a:r>
              <a:rPr lang="en-CA" altLang="en-US" sz="3600" i="1" baseline="0" noProof="0" dirty="0" err="1">
                <a:latin typeface="Arial" charset="0"/>
                <a:ea typeface="ＭＳ Ｐゴシック"/>
                <a:cs typeface="ＭＳ Ｐゴシック"/>
              </a:rPr>
              <a:t>antioagulated</a:t>
            </a:r>
            <a:r>
              <a:rPr lang="en-CA" altLang="en-US" sz="3600" i="1" baseline="0" noProof="0" dirty="0">
                <a:latin typeface="Arial" charset="0"/>
                <a:ea typeface="ＭＳ Ｐゴシック"/>
                <a:cs typeface="ＭＳ Ｐゴシック"/>
              </a:rPr>
              <a:t> even, if at higher bleeding risk..)</a:t>
            </a:r>
          </a:p>
          <a:p>
            <a:pPr marL="181229" indent="-181229">
              <a:spcBef>
                <a:spcPct val="0"/>
              </a:spcBef>
              <a:buFont typeface="Arial"/>
              <a:buChar char="•"/>
            </a:pPr>
            <a:r>
              <a:rPr lang="en-CA" altLang="en-US" sz="3600" i="1" baseline="0" noProof="0" dirty="0">
                <a:latin typeface="Arial" charset="0"/>
                <a:ea typeface="ＭＳ Ｐゴシック"/>
                <a:cs typeface="ＭＳ Ｐゴシック"/>
              </a:rPr>
              <a:t>Canada has not adopted the CHADSVASC scoring system to determine eligibility for oral anticoagulation in AF.  The annual embolic stroke risk threshold for anticoagulation is set at 1.5% and it is felt that a vascular diseased patient who is aged 64 or less and CHADS2 = 0 has an annual stroke risk of less than 1.5% based on the Canadian Guideline Committee’s interpretation of currently available large data sets.  </a:t>
            </a:r>
            <a:endParaRPr lang="en-CA" altLang="en-US" sz="3600" i="1" noProof="0" dirty="0">
              <a:latin typeface="Arial" charset="0"/>
              <a:ea typeface="ＭＳ Ｐゴシック"/>
              <a:cs typeface="ＭＳ Ｐゴシック"/>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088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en-US" sz="1000" dirty="0">
                <a:ea typeface="Microsoft YaHei" pitchFamily="34" charset="-122"/>
              </a:rPr>
              <a:t>This slide shows some key efficacy and safety outcome data vs. warfarin from the four major DOAC trials: RE-LY, ROCKET,</a:t>
            </a:r>
            <a:r>
              <a:rPr lang="en-US" sz="1000" baseline="0" dirty="0">
                <a:ea typeface="Microsoft YaHei" pitchFamily="34" charset="-122"/>
              </a:rPr>
              <a:t> </a:t>
            </a:r>
            <a:r>
              <a:rPr lang="en-US" sz="1000" dirty="0">
                <a:ea typeface="Microsoft YaHei" pitchFamily="34" charset="-122"/>
              </a:rPr>
              <a:t>ARISTOTLE and ENGAGE</a:t>
            </a:r>
          </a:p>
          <a:p>
            <a:pPr marL="181229" indent="-181229" defTabSz="483276">
              <a:buFont typeface="Arial"/>
              <a:buChar char="•"/>
              <a:defRPr/>
            </a:pPr>
            <a:r>
              <a:rPr lang="en-US" sz="1000" dirty="0">
                <a:ea typeface="Microsoft YaHei" pitchFamily="34" charset="-122"/>
              </a:rPr>
              <a:t>Apixaban and</a:t>
            </a:r>
            <a:r>
              <a:rPr lang="en-US" sz="1000" baseline="0" dirty="0">
                <a:ea typeface="Microsoft YaHei" pitchFamily="34" charset="-122"/>
              </a:rPr>
              <a:t> </a:t>
            </a:r>
            <a:r>
              <a:rPr lang="en-US" sz="1000" dirty="0">
                <a:ea typeface="Microsoft YaHei" pitchFamily="34" charset="-122"/>
              </a:rPr>
              <a:t>Dabigatran</a:t>
            </a:r>
            <a:r>
              <a:rPr lang="en-US" sz="1000" baseline="0" dirty="0">
                <a:ea typeface="Microsoft YaHei" pitchFamily="34" charset="-122"/>
              </a:rPr>
              <a:t> </a:t>
            </a:r>
            <a:r>
              <a:rPr lang="en-US" sz="1000" dirty="0">
                <a:ea typeface="Microsoft YaHei" pitchFamily="34" charset="-122"/>
              </a:rPr>
              <a:t>150 mg were</a:t>
            </a:r>
            <a:r>
              <a:rPr lang="en-US" sz="1000" baseline="0" dirty="0">
                <a:ea typeface="Microsoft YaHei" pitchFamily="34" charset="-122"/>
              </a:rPr>
              <a:t> </a:t>
            </a:r>
            <a:r>
              <a:rPr lang="en-US" sz="1000" dirty="0">
                <a:ea typeface="Microsoft YaHei" pitchFamily="34" charset="-122"/>
              </a:rPr>
              <a:t>associated with significant reduction of stroke/SE vs. warfarin. </a:t>
            </a:r>
          </a:p>
          <a:p>
            <a:pPr marL="181229" indent="-181229" defTabSz="483276">
              <a:buFont typeface="Arial"/>
              <a:buChar char="•"/>
              <a:defRPr/>
            </a:pPr>
            <a:r>
              <a:rPr lang="en-US" sz="1000" dirty="0">
                <a:ea typeface="Microsoft YaHei" pitchFamily="34" charset="-122"/>
              </a:rPr>
              <a:t>Apixaban,</a:t>
            </a:r>
            <a:r>
              <a:rPr lang="en-US" sz="1000" baseline="0" dirty="0">
                <a:ea typeface="Microsoft YaHei" pitchFamily="34" charset="-122"/>
              </a:rPr>
              <a:t> </a:t>
            </a:r>
            <a:r>
              <a:rPr lang="en-US" sz="1000" dirty="0">
                <a:ea typeface="Microsoft YaHei" pitchFamily="34" charset="-122"/>
              </a:rPr>
              <a:t>Dabigatran 110 mg and </a:t>
            </a:r>
            <a:r>
              <a:rPr lang="en-US" sz="1000" dirty="0" err="1">
                <a:ea typeface="Microsoft YaHei" pitchFamily="34" charset="-122"/>
              </a:rPr>
              <a:t>Edoxaban</a:t>
            </a:r>
            <a:r>
              <a:rPr lang="en-US" sz="1000" dirty="0">
                <a:ea typeface="Microsoft YaHei" pitchFamily="34" charset="-122"/>
              </a:rPr>
              <a:t> were associated with significant reduction of major bleeding vs. warfarin. </a:t>
            </a:r>
            <a:r>
              <a:rPr lang="en-CA" sz="1000" dirty="0">
                <a:ea typeface="Microsoft YaHei"/>
                <a:cs typeface="Microsoft YaHei"/>
              </a:rPr>
              <a:t> </a:t>
            </a:r>
          </a:p>
          <a:p>
            <a:pPr marL="181229" indent="-181229" defTabSz="483276">
              <a:buFont typeface="Arial"/>
              <a:buChar char="•"/>
              <a:defRPr/>
            </a:pPr>
            <a:r>
              <a:rPr lang="en-US" sz="1000" dirty="0">
                <a:ea typeface="Microsoft YaHei" pitchFamily="34" charset="-122"/>
              </a:rPr>
              <a:t>All DOACs were associated with a significant reduction of intracranial</a:t>
            </a:r>
            <a:r>
              <a:rPr lang="en-US" sz="1000" baseline="0" dirty="0">
                <a:ea typeface="Microsoft YaHei" pitchFamily="34" charset="-122"/>
              </a:rPr>
              <a:t> bleeding (ICH) </a:t>
            </a:r>
            <a:r>
              <a:rPr lang="en-US" sz="1000" dirty="0">
                <a:ea typeface="Microsoft YaHei" pitchFamily="34" charset="-122"/>
              </a:rPr>
              <a:t>compared to warfarin.</a:t>
            </a:r>
          </a:p>
          <a:p>
            <a:pPr marL="181229" indent="-181229" defTabSz="483276">
              <a:buFont typeface="Arial"/>
              <a:buChar char="•"/>
              <a:defRPr/>
            </a:pPr>
            <a:r>
              <a:rPr lang="en-US" sz="1000" dirty="0">
                <a:ea typeface="Microsoft YaHei" pitchFamily="34" charset="-122"/>
              </a:rPr>
              <a:t>Dabigatran 150 mg, </a:t>
            </a:r>
            <a:r>
              <a:rPr lang="en-US" sz="1000" dirty="0" err="1">
                <a:ea typeface="Microsoft YaHei" pitchFamily="34" charset="-122"/>
              </a:rPr>
              <a:t>Edoxaban</a:t>
            </a:r>
            <a:r>
              <a:rPr lang="en-US" sz="1000" dirty="0">
                <a:ea typeface="Microsoft YaHei" pitchFamily="34" charset="-122"/>
              </a:rPr>
              <a:t> and Rivaroxaban were associated with an increase</a:t>
            </a:r>
            <a:r>
              <a:rPr lang="en-US" sz="1000" baseline="0" dirty="0">
                <a:ea typeface="Microsoft YaHei" pitchFamily="34" charset="-122"/>
              </a:rPr>
              <a:t> in GI bleeding vs. warfarin.</a:t>
            </a:r>
            <a:r>
              <a:rPr lang="en-CA" sz="1000" dirty="0">
                <a:ea typeface="Microsoft YaHei" pitchFamily="34" charset="-122"/>
              </a:rPr>
              <a:t>   </a:t>
            </a:r>
          </a:p>
          <a:p>
            <a:pPr marL="181229" indent="-181229" defTabSz="483276">
              <a:buFont typeface="Arial"/>
              <a:buChar char="•"/>
              <a:defRPr/>
            </a:pPr>
            <a:r>
              <a:rPr lang="en-CA" sz="1000" dirty="0">
                <a:ea typeface="Microsoft YaHei" pitchFamily="34" charset="-122"/>
              </a:rPr>
              <a:t>Apixaban is </a:t>
            </a:r>
            <a:r>
              <a:rPr lang="en-US" sz="1000" dirty="0">
                <a:solidFill>
                  <a:srgbClr val="000000"/>
                </a:solidFill>
              </a:rPr>
              <a:t>associated with a significant reduction in mortality compared to warfarin.</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CA" sz="1000" dirty="0" err="1">
                <a:ea typeface="Microsoft YaHei"/>
                <a:cs typeface="Microsoft YaHei"/>
              </a:rPr>
              <a:t>Definition</a:t>
            </a:r>
            <a:r>
              <a:rPr lang="fr-CA" sz="1000" dirty="0">
                <a:ea typeface="Microsoft YaHei"/>
                <a:cs typeface="Microsoft YaHei"/>
              </a:rPr>
              <a:t> of major </a:t>
            </a:r>
            <a:r>
              <a:rPr lang="fr-CA" sz="1000" dirty="0" err="1">
                <a:ea typeface="Microsoft YaHei"/>
                <a:cs typeface="Microsoft YaHei"/>
              </a:rPr>
              <a:t>bleeding</a:t>
            </a:r>
            <a:r>
              <a:rPr lang="fr-CA" sz="1000" dirty="0">
                <a:ea typeface="Microsoft YaHei"/>
                <a:cs typeface="Microsoft YaHei"/>
              </a:rPr>
              <a:t>:</a:t>
            </a:r>
          </a:p>
          <a:p>
            <a:pPr marL="181229" lvl="1" indent="-181229">
              <a:buFont typeface="Arial"/>
              <a:buChar char="•"/>
              <a:defRPr/>
            </a:pPr>
            <a:r>
              <a:rPr lang="en-CA" sz="1000" dirty="0"/>
              <a:t>RE-LY: a reduction in the hemoglobin level of at least 20 g per liter, transfusion of at least 2 units of blood, or symptomatic bleeding in a critical area or organ.</a:t>
            </a:r>
          </a:p>
          <a:p>
            <a:pPr marL="181229" lvl="1" indent="-181229">
              <a:buFont typeface="Arial"/>
              <a:buChar char="•"/>
              <a:defRPr/>
            </a:pPr>
            <a:r>
              <a:rPr lang="en-CA" sz="1000" dirty="0"/>
              <a:t>ROCKET: as clinically overt bleeding associated with any of the following: fatal outcome, involving a critical site (</a:t>
            </a:r>
            <a:r>
              <a:rPr lang="en-CA" sz="1000" i="1" dirty="0"/>
              <a:t>i.e.,</a:t>
            </a:r>
            <a:r>
              <a:rPr lang="en-CA" sz="1000" dirty="0"/>
              <a:t> intracranial, intraspinal, intraocular, pericardial, intraarticular, intramuscular with compartment syndrome, or retroperitoneal), or clinically overt bleeding associated with a fall in hemoglobin concentration of ≥ 2 g/dL, or leading to transfusion of ≥ 2 units of packed red blood cells or whole blood.</a:t>
            </a:r>
          </a:p>
          <a:p>
            <a:pPr marL="181229" lvl="1" indent="-181229">
              <a:buFont typeface="Arial"/>
              <a:buChar char="•"/>
              <a:defRPr/>
            </a:pPr>
            <a:r>
              <a:rPr lang="fr-CA" sz="1000" dirty="0">
                <a:ea typeface="Microsoft YaHei"/>
                <a:cs typeface="Microsoft YaHei"/>
              </a:rPr>
              <a:t>ARISTOTLE: </a:t>
            </a:r>
            <a:r>
              <a:rPr lang="en-CA" sz="1000" dirty="0"/>
              <a:t>clinically overt bleeding accompanied by a decrease in the hemoglobin level of at least 2 g per deciliter or transfusion of at least 2 units of packed red cells, occurring at a critical site, or resulting in death.</a:t>
            </a:r>
          </a:p>
          <a:p>
            <a:pPr marL="181229" lvl="1" indent="-181229">
              <a:buFont typeface="Arial"/>
              <a:buChar char="•"/>
              <a:defRPr/>
            </a:pPr>
            <a:r>
              <a:rPr lang="en-CA" sz="1000" dirty="0"/>
              <a:t>ENGAGE: International Society of Thrombosis</a:t>
            </a:r>
            <a:r>
              <a:rPr lang="en-CA" sz="1000" baseline="0" dirty="0"/>
              <a:t> and </a:t>
            </a:r>
            <a:r>
              <a:rPr lang="en-CA" sz="1000" dirty="0"/>
              <a:t>Hemostasis definition : clinically overt bleeding accompanied by a decrease in the hemoglobin level of at least 2 g per deciliter or transfusion of at least 2 units of packed red cells, occurring at a critical site, or resulting in death.</a:t>
            </a:r>
          </a:p>
          <a:p>
            <a:pPr lvl="1">
              <a:defRPr/>
            </a:pPr>
            <a:endParaRPr lang="fr-CA" sz="900" dirty="0">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err="1">
                <a:ea typeface="Microsoft YaHei" pitchFamily="34" charset="-122"/>
              </a:rPr>
              <a:t>References</a:t>
            </a:r>
            <a:r>
              <a:rPr lang="fr-CA" sz="900" dirty="0">
                <a:ea typeface="Microsoft YaHei" pitchFamily="34" charset="-122"/>
              </a:rPr>
              <a:t>:</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365:884-891.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343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813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36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5/22/2019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5/22/2019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5/22/2019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5/22/2019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5/22/2019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5/22/2019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5/22/2019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3.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1.wdp"/><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5.png"/><Relationship Id="rId5" Type="http://schemas.microsoft.com/office/2007/relationships/hdphoto" Target="../media/hdphoto1.wdp"/><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7.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6.jpg"/><Relationship Id="rId5" Type="http://schemas.microsoft.com/office/2007/relationships/hdphoto" Target="../media/hdphoto1.wdp"/><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jp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8.jpg"/><Relationship Id="rId5" Type="http://schemas.microsoft.com/office/2007/relationships/hdphoto" Target="../media/hdphoto1.wdp"/><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microsoft.com/office/2007/relationships/hdphoto" Target="../media/hdphoto1.wdp"/><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pic>
        <p:nvPicPr>
          <p:cNvPr id="9" name="Picture 8" descr="Clinical-conandrum-Logo-2019_dec.png">
            <a:extLst>
              <a:ext uri="{FF2B5EF4-FFF2-40B4-BE49-F238E27FC236}">
                <a16:creationId xmlns:a16="http://schemas.microsoft.com/office/drawing/2014/main" id="{6A2C2658-16E7-42BE-B419-75CA6EB96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8365" y="335674"/>
            <a:ext cx="1849086" cy="728353"/>
          </a:xfrm>
          <a:prstGeom prst="rect">
            <a:avLst/>
          </a:prstGeom>
        </p:spPr>
      </p:pic>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1830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9</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89273"/>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6955" y="1869967"/>
            <a:ext cx="9157648" cy="3521268"/>
          </a:xfrm>
          <a:prstGeom prst="rect">
            <a:avLst/>
          </a:prstGeom>
          <a:solidFill>
            <a:srgbClr val="183059">
              <a:alpha val="50196"/>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E0513E46-F01E-48D2-B534-B40E3165BD86}"/>
              </a:ext>
            </a:extLst>
          </p:cNvPr>
          <p:cNvSpPr txBox="1"/>
          <p:nvPr/>
        </p:nvSpPr>
        <p:spPr>
          <a:xfrm>
            <a:off x="935552" y="2008724"/>
            <a:ext cx="276113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rPr>
              <a:t>Jean Bella</a:t>
            </a:r>
            <a:endParaRPr kumimoji="0" lang="en-CA" sz="32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34496" y="2547606"/>
            <a:ext cx="5735383" cy="2308324"/>
          </a:xfrm>
          <a:prstGeom prst="rect">
            <a:avLst/>
          </a:prstGeom>
          <a:noFill/>
        </p:spPr>
        <p:txBody>
          <a:bodyPr wrap="square" rtlCol="0">
            <a:spAutoFit/>
          </a:bodyPr>
          <a:lstStyle/>
          <a:p>
            <a:pPr algn="ctr" defTabSz="914400"/>
            <a:r>
              <a:rPr lang="en-CA" sz="4800" b="1" dirty="0">
                <a:ln w="10160">
                  <a:solidFill>
                    <a:prstClr val="black">
                      <a:lumMod val="65000"/>
                      <a:lumOff val="35000"/>
                    </a:prstClr>
                  </a:solidFill>
                  <a:prstDash val="solid"/>
                </a:ln>
                <a:solidFill>
                  <a:prstClr val="white"/>
                </a:solidFill>
                <a:latin typeface="Arial Narrow" panose="020B0606020202030204" pitchFamily="34" charset="0"/>
              </a:rPr>
              <a:t>Optimizing The Use and Dosing of DOACs in Patients with AF </a:t>
            </a:r>
          </a:p>
        </p:txBody>
      </p:sp>
      <p:pic>
        <p:nvPicPr>
          <p:cNvPr id="24" name="Picture 23" descr="A person looking at the camera&#10;&#10;Description automatically generated">
            <a:extLst>
              <a:ext uri="{FF2B5EF4-FFF2-40B4-BE49-F238E27FC236}">
                <a16:creationId xmlns:a16="http://schemas.microsoft.com/office/drawing/2014/main" id="{E1C4A913-907F-46DC-BDE1-1E68786AA09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848" b="95960" l="9964" r="89976">
                        <a14:foregroundMark x1="37485" y1="90828" x2="37667" y2="95960"/>
                        <a14:foregroundMark x1="48724" y1="87919" x2="48724" y2="87919"/>
                        <a14:foregroundMark x1="52066" y1="7636" x2="52066" y2="11232"/>
                        <a14:foregroundMark x1="56501" y1="12646" x2="55407" y2="7515"/>
                        <a14:foregroundMark x1="43742" y1="12081" x2="45626" y2="6101"/>
                        <a14:foregroundMark x1="59174" y1="9455" x2="56683" y2="6101"/>
                        <a14:foregroundMark x1="51701" y1="4848" x2="57533" y2="6949"/>
                      </a14:backgroundRemoval>
                    </a14:imgEffect>
                  </a14:imgLayer>
                </a14:imgProps>
              </a:ext>
              <a:ext uri="{28A0092B-C50C-407E-A947-70E740481C1C}">
                <a14:useLocalDpi xmlns:a14="http://schemas.microsoft.com/office/drawing/2010/main" val="0"/>
              </a:ext>
            </a:extLst>
          </a:blip>
          <a:stretch>
            <a:fillRect/>
          </a:stretch>
        </p:blipFill>
        <p:spPr>
          <a:xfrm>
            <a:off x="-190582" y="2052647"/>
            <a:ext cx="2213895" cy="3329698"/>
          </a:xfrm>
          <a:prstGeom prst="rect">
            <a:avLst/>
          </a:prstGeom>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erson looking at the camera&#10;&#10;Description automatically generated">
            <a:extLst>
              <a:ext uri="{FF2B5EF4-FFF2-40B4-BE49-F238E27FC236}">
                <a16:creationId xmlns:a16="http://schemas.microsoft.com/office/drawing/2014/main" id="{C9AFD7AA-1A5A-4D7A-96EF-29C48F20CD8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48" b="95960" l="9964" r="89976">
                        <a14:foregroundMark x1="37485" y1="90828" x2="37667" y2="95960"/>
                        <a14:foregroundMark x1="48724" y1="87919" x2="48724" y2="87919"/>
                        <a14:foregroundMark x1="52066" y1="7636" x2="52066" y2="11232"/>
                        <a14:foregroundMark x1="56501" y1="12646" x2="55407" y2="7515"/>
                        <a14:foregroundMark x1="43742" y1="12081" x2="45626" y2="6101"/>
                        <a14:foregroundMark x1="59174" y1="9455" x2="56683" y2="6101"/>
                        <a14:foregroundMark x1="51701" y1="4848" x2="57533" y2="6949"/>
                      </a14:backgroundRemoval>
                    </a14:imgEffect>
                  </a14:imgLayer>
                </a14:imgProps>
              </a:ext>
              <a:ext uri="{28A0092B-C50C-407E-A947-70E740481C1C}">
                <a14:useLocalDpi xmlns:a14="http://schemas.microsoft.com/office/drawing/2010/main" val="0"/>
              </a:ext>
            </a:extLst>
          </a:blip>
          <a:stretch>
            <a:fillRect/>
          </a:stretch>
        </p:blipFill>
        <p:spPr>
          <a:xfrm>
            <a:off x="3809970" y="-190332"/>
            <a:ext cx="4312938" cy="6486659"/>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9</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421055" y="3079645"/>
            <a:ext cx="6652400" cy="1077218"/>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You decide to prescribe a DOAC to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Jean Bella</a:t>
            </a:r>
            <a:endParaRPr kumimoji="0" lang="en-CA" sz="32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1516124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208238"/>
            <a:ext cx="7968314"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Which DOAC would you prescribe to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Jean Bella?</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4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1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Apixaban 5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Apixaban 2.5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Dabigatran 150 mg BID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Dabigatran 110 mg BID</a:t>
            </a:r>
          </a:p>
          <a:p>
            <a:pPr marL="914400" lvl="1" indent="-457200" algn="l" defTabSz="914377">
              <a:lnSpc>
                <a:spcPct val="100000"/>
              </a:lnSpc>
              <a:spcBef>
                <a:spcPts val="600"/>
              </a:spcBef>
              <a:buFont typeface="+mj-lt"/>
              <a:buAutoNum type="arabicPeriod"/>
            </a:pPr>
            <a:r>
              <a:rPr lang="en-CA" sz="16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sz="16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 30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Rivaroxaban 20 mg OD</a:t>
            </a:r>
          </a:p>
          <a:p>
            <a:pPr marL="914400" lvl="1" indent="-457200" algn="l" defTabSz="914377">
              <a:lnSpc>
                <a:spcPct val="100000"/>
              </a:lnSpc>
              <a:spcBef>
                <a:spcPts val="600"/>
              </a:spcBef>
              <a:buFont typeface="+mj-lt"/>
              <a:buAutoNum type="arabicPeriod"/>
            </a:pPr>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Rivaroxaban 15 mg OD</a:t>
            </a: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163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204070" y="1226169"/>
            <a:ext cx="7368797"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3600" b="1" dirty="0">
                <a:solidFill>
                  <a:prstClr val="white">
                    <a:lumMod val="95000"/>
                  </a:prstClr>
                </a:solidFill>
                <a:latin typeface="Arial Narrow" panose="020B0606020202030204" pitchFamily="34" charset="0"/>
                <a:cs typeface="Candara"/>
              </a:rPr>
              <a:t>Is a DOAC dose adjustment required for Jean Bella?</a:t>
            </a:r>
            <a:endParaRPr kumimoji="0" lang="en-CA" sz="3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40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1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Yes</a:t>
            </a: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No</a:t>
            </a: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Depends on the DOAC prescribed</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326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17662"/>
            <a:ext cx="558794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Considerations for Dosing of DOACs</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3" name="Picture 2">
            <a:extLst>
              <a:ext uri="{FF2B5EF4-FFF2-40B4-BE49-F238E27FC236}">
                <a16:creationId xmlns:a16="http://schemas.microsoft.com/office/drawing/2014/main" id="{A5C8921B-D1C6-437E-8B45-3ECB1DFC7644}"/>
              </a:ext>
            </a:extLst>
          </p:cNvPr>
          <p:cNvPicPr>
            <a:picLocks noChangeAspect="1"/>
          </p:cNvPicPr>
          <p:nvPr/>
        </p:nvPicPr>
        <p:blipFill>
          <a:blip r:embed="rId6"/>
          <a:stretch>
            <a:fillRect/>
          </a:stretch>
        </p:blipFill>
        <p:spPr>
          <a:xfrm>
            <a:off x="615311" y="1313399"/>
            <a:ext cx="8123085" cy="46332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1995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Total Drug Exposure (AUC) with Declining Renal Function</a:t>
            </a:r>
          </a:p>
        </p:txBody>
      </p:sp>
      <p:pic>
        <p:nvPicPr>
          <p:cNvPr id="2" name="Picture 1">
            <a:extLst>
              <a:ext uri="{FF2B5EF4-FFF2-40B4-BE49-F238E27FC236}">
                <a16:creationId xmlns:a16="http://schemas.microsoft.com/office/drawing/2014/main" id="{AE1D95C2-BEF5-4A18-9FFF-EFAC31A8CED2}"/>
              </a:ext>
            </a:extLst>
          </p:cNvPr>
          <p:cNvPicPr>
            <a:picLocks noChangeAspect="1"/>
          </p:cNvPicPr>
          <p:nvPr/>
        </p:nvPicPr>
        <p:blipFill>
          <a:blip r:embed="rId6"/>
          <a:stretch>
            <a:fillRect/>
          </a:stretch>
        </p:blipFill>
        <p:spPr>
          <a:xfrm>
            <a:off x="161925" y="1369705"/>
            <a:ext cx="8754615" cy="4218798"/>
          </a:xfrm>
          <a:prstGeom prst="rect">
            <a:avLst/>
          </a:prstGeom>
        </p:spPr>
      </p:pic>
      <p:cxnSp>
        <p:nvCxnSpPr>
          <p:cNvPr id="4" name="Straight Connector 3">
            <a:extLst>
              <a:ext uri="{FF2B5EF4-FFF2-40B4-BE49-F238E27FC236}">
                <a16:creationId xmlns:a16="http://schemas.microsoft.com/office/drawing/2014/main" id="{0BB0E052-932F-471F-A4A1-2D07E32F29BF}"/>
              </a:ext>
            </a:extLst>
          </p:cNvPr>
          <p:cNvCxnSpPr/>
          <p:nvPr/>
        </p:nvCxnSpPr>
        <p:spPr>
          <a:xfrm>
            <a:off x="729205" y="4409952"/>
            <a:ext cx="8090704" cy="0"/>
          </a:xfrm>
          <a:prstGeom prst="line">
            <a:avLst/>
          </a:prstGeom>
          <a:ln>
            <a:solidFill>
              <a:schemeClr val="tx1">
                <a:lumMod val="65000"/>
                <a:lumOff val="35000"/>
              </a:schemeClr>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AA2DD724-9831-474C-96A1-4E00BF50D93C}"/>
              </a:ext>
            </a:extLst>
          </p:cNvPr>
          <p:cNvSpPr txBox="1"/>
          <p:nvPr/>
        </p:nvSpPr>
        <p:spPr>
          <a:xfrm>
            <a:off x="0" y="5604812"/>
            <a:ext cx="9144000" cy="523174"/>
          </a:xfrm>
          <a:prstGeom prst="rect">
            <a:avLst/>
          </a:prstGeom>
          <a:noFill/>
        </p:spPr>
        <p:txBody>
          <a:bodyPr wrap="square" lIns="91392" tIns="45697" rIns="91392" bIns="45697"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Normal Renal Function: ≥80 </a:t>
            </a:r>
            <a:r>
              <a:rPr kumimoji="0" lang="en-US" sz="1400" b="1"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mL</a:t>
            </a:r>
            <a:r>
              <a:rPr kumimoji="0" lang="en-US"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/min; Mild Renal Impairment: 50-79 </a:t>
            </a:r>
            <a:r>
              <a:rPr kumimoji="0" lang="en-US" sz="1400" b="1"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mL</a:t>
            </a:r>
            <a:r>
              <a:rPr kumimoji="0" lang="en-US"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/min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Moderate Renal Impairment: 30-49 </a:t>
            </a:r>
            <a:r>
              <a:rPr kumimoji="0" lang="en-US" sz="1400" b="1"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mL</a:t>
            </a:r>
            <a:r>
              <a:rPr kumimoji="0" lang="en-US"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/min; Severe Renal Impairment: &lt;30 </a:t>
            </a:r>
            <a:r>
              <a:rPr kumimoji="0" lang="en-US" sz="1400" b="1"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mL</a:t>
            </a:r>
            <a:r>
              <a:rPr kumimoji="0" lang="en-US"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/min </a:t>
            </a:r>
          </a:p>
        </p:txBody>
      </p:sp>
      <p:sp>
        <p:nvSpPr>
          <p:cNvPr id="15" name="Text Box 3">
            <a:extLst>
              <a:ext uri="{FF2B5EF4-FFF2-40B4-BE49-F238E27FC236}">
                <a16:creationId xmlns:a16="http://schemas.microsoft.com/office/drawing/2014/main" id="{4B7B0874-0FCA-424B-91A5-3D17EBD07BC5}"/>
              </a:ext>
            </a:extLst>
          </p:cNvPr>
          <p:cNvSpPr txBox="1">
            <a:spLocks noChangeArrowheads="1"/>
          </p:cNvSpPr>
          <p:nvPr/>
        </p:nvSpPr>
        <p:spPr bwMode="auto">
          <a:xfrm>
            <a:off x="146655" y="6219248"/>
            <a:ext cx="6558946" cy="646331"/>
          </a:xfrm>
          <a:prstGeom prst="rect">
            <a:avLst/>
          </a:prstGeom>
          <a:noFill/>
          <a:ln w="9525">
            <a:noFill/>
            <a:miter lim="800000"/>
            <a:headEnd/>
            <a:tailEnd/>
          </a:ln>
        </p:spPr>
        <p:txBody>
          <a:bodyPr wrap="square">
            <a:spAutoFit/>
          </a:bodyPr>
          <a:lstStyle/>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entury Gothic"/>
              </a:rPr>
              <a:t>Apixaban (Eliquis) Product Monograph. Bristol-Meyers Squibb Canada; </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entury Gothic"/>
              </a:rPr>
              <a:t>Dabigatran (Pradaxa) Product Monograph. Boehringer Ingelheim Canada Ltd.; </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Edoxaban</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Lixiana</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Product Monograph. Progress Therapeutics; </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entury Gothic"/>
              </a:rPr>
              <a:t>Rivaroxaban (Xarelto) Product Monograph. Bayer Inc.</a:t>
            </a: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53691EB4-1447-4129-AFC0-38FA3635DBD4}"/>
              </a:ext>
            </a:extLst>
          </p:cNvPr>
          <p:cNvSpPr txBox="1"/>
          <p:nvPr/>
        </p:nvSpPr>
        <p:spPr>
          <a:xfrm>
            <a:off x="1393587" y="1745873"/>
            <a:ext cx="74867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rial" panose="020B0604020202020204" pitchFamily="34" charset="0"/>
              </a:rPr>
              <a:t>CL</a:t>
            </a:r>
            <a:r>
              <a:rPr kumimoji="0" lang="en-US" sz="1400" b="1" i="0" u="none" strike="noStrike" kern="1200" cap="none" spc="0" normalizeH="0" baseline="-25000" noProof="0" dirty="0">
                <a:ln>
                  <a:noFill/>
                </a:ln>
                <a:solidFill>
                  <a:srgbClr val="183059"/>
                </a:solidFill>
                <a:effectLst/>
                <a:uLnTx/>
                <a:uFillTx/>
                <a:latin typeface="Arial Narrow" panose="020B0606020202030204" pitchFamily="34" charset="0"/>
                <a:ea typeface="+mn-ea"/>
                <a:cs typeface="Arial" panose="020B0604020202020204" pitchFamily="34" charset="0"/>
              </a:rPr>
              <a:t>R</a:t>
            </a:r>
            <a:r>
              <a:rPr kumimoji="0" lang="en-US" sz="1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rial" panose="020B0604020202020204" pitchFamily="34" charset="0"/>
              </a:rPr>
              <a:t>27%</a:t>
            </a:r>
          </a:p>
        </p:txBody>
      </p:sp>
      <p:sp>
        <p:nvSpPr>
          <p:cNvPr id="17" name="TextBox 16">
            <a:extLst>
              <a:ext uri="{FF2B5EF4-FFF2-40B4-BE49-F238E27FC236}">
                <a16:creationId xmlns:a16="http://schemas.microsoft.com/office/drawing/2014/main" id="{D82B7405-F203-4773-ABD5-9FF5E42155BB}"/>
              </a:ext>
            </a:extLst>
          </p:cNvPr>
          <p:cNvSpPr txBox="1"/>
          <p:nvPr/>
        </p:nvSpPr>
        <p:spPr>
          <a:xfrm>
            <a:off x="3595580" y="1729108"/>
            <a:ext cx="686969"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56AC1"/>
                </a:solidFill>
                <a:effectLst/>
                <a:uLnTx/>
                <a:uFillTx/>
                <a:latin typeface="Arial Narrow" panose="020B0606020202030204" pitchFamily="34" charset="0"/>
                <a:ea typeface="+mn-ea"/>
                <a:cs typeface="Arial" panose="020B0604020202020204" pitchFamily="34" charset="0"/>
              </a:rPr>
              <a:t>CL</a:t>
            </a:r>
            <a:r>
              <a:rPr kumimoji="0" lang="en-US" sz="1400" b="1" i="0" u="none" strike="noStrike" kern="1200" cap="none" spc="0" normalizeH="0" baseline="-25000" noProof="0" dirty="0">
                <a:ln>
                  <a:noFill/>
                </a:ln>
                <a:solidFill>
                  <a:srgbClr val="356AC1"/>
                </a:solidFill>
                <a:effectLst/>
                <a:uLnTx/>
                <a:uFillTx/>
                <a:latin typeface="Arial Narrow" panose="020B0606020202030204" pitchFamily="34" charset="0"/>
                <a:ea typeface="+mn-ea"/>
                <a:cs typeface="Arial" panose="020B0604020202020204" pitchFamily="34" charset="0"/>
              </a:rPr>
              <a:t>R</a:t>
            </a:r>
            <a:r>
              <a:rPr kumimoji="0" lang="en-US" sz="1400" b="1" i="0" u="none" strike="noStrike" kern="1200" cap="none" spc="0" normalizeH="0" baseline="0" noProof="0" dirty="0">
                <a:ln>
                  <a:noFill/>
                </a:ln>
                <a:solidFill>
                  <a:srgbClr val="356AC1"/>
                </a:solidFill>
                <a:effectLst/>
                <a:uLnTx/>
                <a:uFillTx/>
                <a:latin typeface="Arial Narrow" panose="020B0606020202030204" pitchFamily="34" charset="0"/>
                <a:ea typeface="+mn-ea"/>
                <a:cs typeface="Arial" panose="020B0604020202020204" pitchFamily="34" charset="0"/>
              </a:rPr>
              <a:t>85%</a:t>
            </a:r>
          </a:p>
        </p:txBody>
      </p:sp>
      <p:sp>
        <p:nvSpPr>
          <p:cNvPr id="18" name="TextBox 17">
            <a:extLst>
              <a:ext uri="{FF2B5EF4-FFF2-40B4-BE49-F238E27FC236}">
                <a16:creationId xmlns:a16="http://schemas.microsoft.com/office/drawing/2014/main" id="{FB526F09-BEEA-4645-9C9B-28B2497670AA}"/>
              </a:ext>
            </a:extLst>
          </p:cNvPr>
          <p:cNvSpPr txBox="1"/>
          <p:nvPr/>
        </p:nvSpPr>
        <p:spPr>
          <a:xfrm>
            <a:off x="5646123" y="1698330"/>
            <a:ext cx="635614"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Arial" panose="020B0604020202020204" pitchFamily="34" charset="0"/>
              </a:rPr>
              <a:t>CL</a:t>
            </a:r>
            <a:r>
              <a:rPr kumimoji="0" lang="en-US" sz="1400" b="1" i="0" u="none" strike="noStrike" kern="1200" cap="none" spc="0" normalizeH="0" baseline="-25000" noProof="0" dirty="0">
                <a:ln>
                  <a:noFill/>
                </a:ln>
                <a:solidFill>
                  <a:srgbClr val="30C1D7"/>
                </a:solidFill>
                <a:effectLst/>
                <a:uLnTx/>
                <a:uFillTx/>
                <a:latin typeface="Arial Narrow" panose="020B0606020202030204" pitchFamily="34" charset="0"/>
                <a:ea typeface="+mn-ea"/>
                <a:cs typeface="Arial" panose="020B0604020202020204" pitchFamily="34" charset="0"/>
              </a:rPr>
              <a:t>R</a:t>
            </a:r>
            <a:r>
              <a:rPr kumimoji="0" lang="en-US" sz="14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Arial" panose="020B0604020202020204" pitchFamily="34" charset="0"/>
              </a:rPr>
              <a:t>50%</a:t>
            </a:r>
          </a:p>
        </p:txBody>
      </p:sp>
      <p:sp>
        <p:nvSpPr>
          <p:cNvPr id="19" name="TextBox 18">
            <a:extLst>
              <a:ext uri="{FF2B5EF4-FFF2-40B4-BE49-F238E27FC236}">
                <a16:creationId xmlns:a16="http://schemas.microsoft.com/office/drawing/2014/main" id="{1806B6DC-8EC4-41A5-BEE2-98AF30087B27}"/>
              </a:ext>
            </a:extLst>
          </p:cNvPr>
          <p:cNvSpPr txBox="1"/>
          <p:nvPr/>
        </p:nvSpPr>
        <p:spPr>
          <a:xfrm>
            <a:off x="7716204" y="1698330"/>
            <a:ext cx="657295"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99DFEB"/>
                </a:solidFill>
                <a:effectLst/>
                <a:uLnTx/>
                <a:uFillTx/>
                <a:latin typeface="Arial Narrow" panose="020B0606020202030204" pitchFamily="34" charset="0"/>
                <a:ea typeface="+mn-ea"/>
                <a:cs typeface="Arial" panose="020B0604020202020204" pitchFamily="34" charset="0"/>
              </a:rPr>
              <a:t>CL</a:t>
            </a:r>
            <a:r>
              <a:rPr kumimoji="0" lang="en-US" sz="1400" b="1" i="0" u="none" strike="noStrike" kern="1200" cap="none" spc="0" normalizeH="0" baseline="-25000" noProof="0" dirty="0">
                <a:ln>
                  <a:noFill/>
                </a:ln>
                <a:solidFill>
                  <a:srgbClr val="99DFEB"/>
                </a:solidFill>
                <a:effectLst/>
                <a:uLnTx/>
                <a:uFillTx/>
                <a:latin typeface="Arial Narrow" panose="020B0606020202030204" pitchFamily="34" charset="0"/>
                <a:ea typeface="+mn-ea"/>
                <a:cs typeface="Arial" panose="020B0604020202020204" pitchFamily="34" charset="0"/>
              </a:rPr>
              <a:t>R</a:t>
            </a:r>
            <a:r>
              <a:rPr kumimoji="0" lang="en-US" sz="1400" b="1" i="0" u="none" strike="noStrike" kern="1200" cap="none" spc="0" normalizeH="0" baseline="0" noProof="0" dirty="0">
                <a:ln>
                  <a:noFill/>
                </a:ln>
                <a:solidFill>
                  <a:srgbClr val="99DFEB"/>
                </a:solidFill>
                <a:effectLst/>
                <a:uLnTx/>
                <a:uFillTx/>
                <a:latin typeface="Arial Narrow" panose="020B0606020202030204" pitchFamily="34" charset="0"/>
                <a:ea typeface="+mn-ea"/>
                <a:cs typeface="Arial" panose="020B0604020202020204" pitchFamily="34" charset="0"/>
              </a:rPr>
              <a:t>33%</a:t>
            </a:r>
          </a:p>
        </p:txBody>
      </p:sp>
    </p:spTree>
    <p:extLst>
      <p:ext uri="{BB962C8B-B14F-4D97-AF65-F5344CB8AC3E}">
        <p14:creationId xmlns:p14="http://schemas.microsoft.com/office/powerpoint/2010/main" val="444130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41651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269038"/>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109080"/>
            <a:ext cx="6716601"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DOAC Dosing Recommendations for Stroke Prevention in AF in Patients with Renal Impairment According to the Canadian Product Monographs</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2" name="Picture 1">
            <a:extLst>
              <a:ext uri="{FF2B5EF4-FFF2-40B4-BE49-F238E27FC236}">
                <a16:creationId xmlns:a16="http://schemas.microsoft.com/office/drawing/2014/main" id="{8A6CD40F-2C46-4CCF-BD5A-B5BC2ADAB7B6}"/>
              </a:ext>
            </a:extLst>
          </p:cNvPr>
          <p:cNvPicPr>
            <a:picLocks noChangeAspect="1"/>
          </p:cNvPicPr>
          <p:nvPr/>
        </p:nvPicPr>
        <p:blipFill>
          <a:blip r:embed="rId6"/>
          <a:stretch>
            <a:fillRect/>
          </a:stretch>
        </p:blipFill>
        <p:spPr>
          <a:xfrm>
            <a:off x="571586" y="1554542"/>
            <a:ext cx="8065787" cy="4328277"/>
          </a:xfrm>
          <a:prstGeom prst="rect">
            <a:avLst/>
          </a:prstGeom>
        </p:spPr>
      </p:pic>
    </p:spTree>
    <p:extLst>
      <p:ext uri="{BB962C8B-B14F-4D97-AF65-F5344CB8AC3E}">
        <p14:creationId xmlns:p14="http://schemas.microsoft.com/office/powerpoint/2010/main" val="1070848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Table 33">
            <a:extLst>
              <a:ext uri="{FF2B5EF4-FFF2-40B4-BE49-F238E27FC236}">
                <a16:creationId xmlns:a16="http://schemas.microsoft.com/office/drawing/2014/main" id="{A2DD3259-D45C-4E96-A283-F290880707EC}"/>
              </a:ext>
            </a:extLst>
          </p:cNvPr>
          <p:cNvGraphicFramePr>
            <a:graphicFrameLocks noGrp="1"/>
          </p:cNvGraphicFramePr>
          <p:nvPr>
            <p:extLst>
              <p:ext uri="{D42A27DB-BD31-4B8C-83A1-F6EECF244321}">
                <p14:modId xmlns:p14="http://schemas.microsoft.com/office/powerpoint/2010/main" val="4212003004"/>
              </p:ext>
            </p:extLst>
          </p:nvPr>
        </p:nvGraphicFramePr>
        <p:xfrm>
          <a:off x="539552" y="1695802"/>
          <a:ext cx="7257600" cy="3188858"/>
        </p:xfrm>
        <a:graphic>
          <a:graphicData uri="http://schemas.openxmlformats.org/drawingml/2006/table">
            <a:tbl>
              <a:tblPr firstRow="1"/>
              <a:tblGrid>
                <a:gridCol w="21960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4040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637269">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r>
                        <a:rPr lang="en-GB" sz="1800" dirty="0">
                          <a:solidFill>
                            <a:srgbClr val="19325C"/>
                          </a:solidFill>
                          <a:latin typeface="Arial Narrow" panose="020B0606020202030204" pitchFamily="34" charset="0"/>
                        </a:rPr>
                        <a:t>Subgroup</a:t>
                      </a:r>
                      <a:endParaRPr lang="en-GB" sz="1800" b="1" dirty="0">
                        <a:solidFill>
                          <a:srgbClr val="19325C"/>
                        </a:solidFill>
                        <a:latin typeface="Arial Narrow" panose="020B060602020203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n-GB" sz="1800" dirty="0">
                          <a:solidFill>
                            <a:srgbClr val="19325C"/>
                          </a:solidFill>
                          <a:latin typeface="Arial Narrow" panose="020B0606020202030204" pitchFamily="34" charset="0"/>
                        </a:rPr>
                        <a:t>Apixaban</a:t>
                      </a:r>
                      <a:br>
                        <a:rPr lang="en-GB" sz="1800" dirty="0">
                          <a:solidFill>
                            <a:srgbClr val="19325C"/>
                          </a:solidFill>
                          <a:latin typeface="Arial Narrow" panose="020B0606020202030204" pitchFamily="34" charset="0"/>
                        </a:rPr>
                      </a:br>
                      <a:r>
                        <a:rPr lang="en-GB" sz="1600" dirty="0">
                          <a:solidFill>
                            <a:srgbClr val="19325C"/>
                          </a:solidFill>
                          <a:latin typeface="Arial Narrow" panose="020B0606020202030204" pitchFamily="34" charset="0"/>
                        </a:rPr>
                        <a:t>(%/year)</a:t>
                      </a:r>
                      <a:endParaRPr lang="en-GB" sz="1800" b="1" dirty="0">
                        <a:solidFill>
                          <a:srgbClr val="19325C"/>
                        </a:solidFill>
                        <a:latin typeface="Arial Narrow" panose="020B060602020203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n-GB" sz="1800" dirty="0">
                          <a:solidFill>
                            <a:srgbClr val="19325C"/>
                          </a:solidFill>
                          <a:latin typeface="Arial Narrow" panose="020B0606020202030204" pitchFamily="34" charset="0"/>
                        </a:rPr>
                        <a:t>Warfarin</a:t>
                      </a:r>
                      <a:br>
                        <a:rPr lang="en-GB" sz="1800" dirty="0">
                          <a:solidFill>
                            <a:srgbClr val="19325C"/>
                          </a:solidFill>
                          <a:latin typeface="Arial Narrow" panose="020B0606020202030204" pitchFamily="34" charset="0"/>
                        </a:rPr>
                      </a:br>
                      <a:r>
                        <a:rPr lang="en-GB" sz="1600" dirty="0">
                          <a:solidFill>
                            <a:srgbClr val="19325C"/>
                          </a:solidFill>
                          <a:latin typeface="Arial Narrow" panose="020B0606020202030204" pitchFamily="34" charset="0"/>
                        </a:rPr>
                        <a:t>(%/year)</a:t>
                      </a:r>
                      <a:endParaRPr lang="en-GB" sz="1800" b="1" dirty="0">
                        <a:solidFill>
                          <a:srgbClr val="19325C"/>
                        </a:solidFill>
                        <a:latin typeface="Arial Narrow" panose="020B060602020203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n-GB" sz="1800" dirty="0">
                          <a:solidFill>
                            <a:srgbClr val="19325C"/>
                          </a:solidFill>
                          <a:latin typeface="Arial Narrow" panose="020B0606020202030204" pitchFamily="34" charset="0"/>
                        </a:rPr>
                        <a:t>HR</a:t>
                      </a:r>
                      <a:r>
                        <a:rPr lang="en-GB" sz="1800" baseline="0" dirty="0">
                          <a:solidFill>
                            <a:srgbClr val="19325C"/>
                          </a:solidFill>
                          <a:latin typeface="Arial Narrow" panose="020B0606020202030204" pitchFamily="34" charset="0"/>
                        </a:rPr>
                        <a:t> (95% CI)</a:t>
                      </a:r>
                      <a:endParaRPr lang="en-GB" sz="1800" b="1" dirty="0">
                        <a:solidFill>
                          <a:srgbClr val="19325C"/>
                        </a:solidFill>
                        <a:latin typeface="Arial Narrow" panose="020B060602020203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endParaRPr lang="en-GB" sz="1600" dirty="0">
                        <a:solidFill>
                          <a:srgbClr val="1F497D"/>
                        </a:solidFill>
                        <a:latin typeface="Agency FB" panose="020B0503020202020204" pitchFamily="34"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402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1800" dirty="0">
                          <a:solidFill>
                            <a:schemeClr val="tx1">
                              <a:lumMod val="85000"/>
                              <a:lumOff val="15000"/>
                            </a:schemeClr>
                          </a:solidFill>
                          <a:latin typeface="Arial Narrow" panose="020B0606020202030204" pitchFamily="34" charset="0"/>
                        </a:rPr>
                        <a:t>No DR criteria</a:t>
                      </a:r>
                      <a:endParaRPr lang="en-US" sz="1800" b="0" dirty="0">
                        <a:solidFill>
                          <a:schemeClr val="tx1">
                            <a:lumMod val="85000"/>
                            <a:lumOff val="15000"/>
                          </a:schemeClr>
                        </a:solidFill>
                        <a:latin typeface="Arial Narrow" panose="020B0606020202030204" pitchFamily="34" charset="0"/>
                      </a:endParaRPr>
                    </a:p>
                  </a:txBody>
                  <a:tcPr anchor="ctr">
                    <a:lnL>
                      <a:noFill/>
                    </a:lnL>
                    <a:lnR>
                      <a:noFill/>
                    </a:lnR>
                    <a:lnT w="12700" cmpd="sng">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204 (1.8)</a:t>
                      </a:r>
                      <a:endParaRPr lang="en-US" sz="1800" dirty="0">
                        <a:solidFill>
                          <a:schemeClr val="tx1">
                            <a:lumMod val="85000"/>
                            <a:lumOff val="15000"/>
                          </a:schemeClr>
                        </a:solidFill>
                        <a:latin typeface="Arial Narrow" panose="020B0606020202030204" pitchFamily="34" charset="0"/>
                      </a:endParaRPr>
                    </a:p>
                  </a:txBody>
                  <a:tcPr anchor="ctr">
                    <a:lnL>
                      <a:noFill/>
                    </a:lnL>
                    <a:lnR>
                      <a:noFill/>
                    </a:lnR>
                    <a:lnT w="12700" cmpd="sng">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279 (2.5)</a:t>
                      </a:r>
                      <a:endParaRPr lang="en-US" sz="1800" dirty="0">
                        <a:solidFill>
                          <a:schemeClr val="tx1">
                            <a:lumMod val="85000"/>
                            <a:lumOff val="15000"/>
                          </a:schemeClr>
                        </a:solidFill>
                        <a:latin typeface="Arial Narrow" panose="020B0606020202030204" pitchFamily="34" charset="0"/>
                      </a:endParaRPr>
                    </a:p>
                  </a:txBody>
                  <a:tcPr anchor="ctr">
                    <a:lnL>
                      <a:noFill/>
                    </a:lnL>
                    <a:lnR>
                      <a:noFill/>
                    </a:lnR>
                    <a:lnT w="12700" cmpd="sng">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0.7 (0.6–0.9)</a:t>
                      </a:r>
                      <a:endParaRPr lang="en-US" sz="1800" dirty="0">
                        <a:solidFill>
                          <a:schemeClr val="tx1">
                            <a:lumMod val="85000"/>
                            <a:lumOff val="15000"/>
                          </a:schemeClr>
                        </a:solidFill>
                        <a:latin typeface="Arial Narrow" panose="020B0606020202030204" pitchFamily="34" charset="0"/>
                      </a:endParaRPr>
                    </a:p>
                  </a:txBody>
                  <a:tcPr anchor="ctr">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GB" sz="1600" dirty="0">
                        <a:solidFill>
                          <a:srgbClr val="1F497D"/>
                        </a:solidFill>
                        <a:latin typeface="Agency FB" panose="020B0503020202020204" pitchFamily="34" charset="0"/>
                      </a:endParaRPr>
                    </a:p>
                  </a:txBody>
                  <a:tcPr>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664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1800" dirty="0">
                          <a:solidFill>
                            <a:schemeClr val="tx1">
                              <a:lumMod val="85000"/>
                              <a:lumOff val="15000"/>
                            </a:schemeClr>
                          </a:solidFill>
                          <a:latin typeface="Arial Narrow" panose="020B0606020202030204" pitchFamily="34" charset="0"/>
                        </a:rPr>
                        <a:t>1</a:t>
                      </a:r>
                      <a:r>
                        <a:rPr lang="en-US" sz="1800" baseline="0" dirty="0">
                          <a:solidFill>
                            <a:schemeClr val="tx1">
                              <a:lumMod val="85000"/>
                              <a:lumOff val="15000"/>
                            </a:schemeClr>
                          </a:solidFill>
                          <a:latin typeface="Arial Narrow" panose="020B0606020202030204" pitchFamily="34" charset="0"/>
                        </a:rPr>
                        <a:t> DR criterion</a:t>
                      </a:r>
                      <a:endParaRPr lang="en-US" sz="1800" b="0" dirty="0">
                        <a:solidFill>
                          <a:schemeClr val="tx1">
                            <a:lumMod val="85000"/>
                            <a:lumOff val="15000"/>
                          </a:schemeClr>
                        </a:solidFill>
                        <a:latin typeface="Arial Narrow" panose="020B0606020202030204" pitchFamily="34" charset="0"/>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102 (3.2)</a:t>
                      </a:r>
                      <a:endParaRPr lang="en-US" sz="1800" dirty="0">
                        <a:solidFill>
                          <a:schemeClr val="tx1">
                            <a:lumMod val="85000"/>
                            <a:lumOff val="15000"/>
                          </a:schemeClr>
                        </a:solidFill>
                        <a:latin typeface="Arial Narrow" panose="020B0606020202030204" pitchFamily="34" charset="0"/>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145 (4.8)</a:t>
                      </a:r>
                      <a:endParaRPr lang="en-US" sz="1800" dirty="0">
                        <a:solidFill>
                          <a:schemeClr val="tx1">
                            <a:lumMod val="85000"/>
                            <a:lumOff val="15000"/>
                          </a:schemeClr>
                        </a:solidFill>
                        <a:latin typeface="Arial Narrow" panose="020B0606020202030204" pitchFamily="34" charset="0"/>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0.7 (0.5–0.9)</a:t>
                      </a:r>
                      <a:endParaRPr lang="en-US" sz="1800" dirty="0">
                        <a:solidFill>
                          <a:schemeClr val="tx1">
                            <a:lumMod val="85000"/>
                            <a:lumOff val="15000"/>
                          </a:schemeClr>
                        </a:solidFill>
                        <a:latin typeface="Arial Narrow" panose="020B0606020202030204" pitchFamily="34" charset="0"/>
                      </a:endParaRPr>
                    </a:p>
                  </a:txBody>
                  <a:tcPr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GB" sz="1600" dirty="0">
                        <a:solidFill>
                          <a:srgbClr val="1F497D"/>
                        </a:solidFill>
                        <a:latin typeface="Agency FB" panose="020B0503020202020204" pitchFamily="34"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192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1800" dirty="0">
                          <a:solidFill>
                            <a:schemeClr val="tx1">
                              <a:lumMod val="85000"/>
                              <a:lumOff val="15000"/>
                            </a:schemeClr>
                          </a:solidFill>
                          <a:latin typeface="Arial Narrow" panose="020B0606020202030204" pitchFamily="34" charset="0"/>
                        </a:rPr>
                        <a:t>Creatinine ≥1.5 mg/dL</a:t>
                      </a:r>
                      <a:endParaRPr lang="en-US" sz="1800" b="0" dirty="0">
                        <a:solidFill>
                          <a:schemeClr val="tx1">
                            <a:lumMod val="85000"/>
                            <a:lumOff val="15000"/>
                          </a:schemeClr>
                        </a:solidFill>
                        <a:latin typeface="Arial Narrow" panose="020B0606020202030204" pitchFamily="34" charset="0"/>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30 (4.2)</a:t>
                      </a:r>
                      <a:endParaRPr lang="en-US" sz="1800" dirty="0">
                        <a:solidFill>
                          <a:schemeClr val="tx1">
                            <a:lumMod val="85000"/>
                            <a:lumOff val="15000"/>
                          </a:schemeClr>
                        </a:solidFill>
                        <a:latin typeface="Arial Narrow" panose="020B0606020202030204" pitchFamily="34" charset="0"/>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40 (5.8)</a:t>
                      </a:r>
                      <a:endParaRPr lang="en-US" sz="1800" dirty="0">
                        <a:solidFill>
                          <a:schemeClr val="tx1">
                            <a:lumMod val="85000"/>
                            <a:lumOff val="15000"/>
                          </a:schemeClr>
                        </a:solidFill>
                        <a:latin typeface="Arial Narrow" panose="020B0606020202030204" pitchFamily="34" charset="0"/>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0.7 (0.5–1.2)</a:t>
                      </a:r>
                      <a:endParaRPr lang="en-US" sz="1800" dirty="0">
                        <a:solidFill>
                          <a:schemeClr val="tx1">
                            <a:lumMod val="85000"/>
                            <a:lumOff val="15000"/>
                          </a:schemeClr>
                        </a:solidFill>
                        <a:latin typeface="Arial Narrow" panose="020B0606020202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GB" sz="1600" dirty="0">
                        <a:solidFill>
                          <a:srgbClr val="1F497D"/>
                        </a:solidFill>
                        <a:latin typeface="Agency FB" panose="020B0503020202020204" pitchFamily="34" charset="0"/>
                      </a:endParaRP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418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1800" u="none" strike="noStrike" kern="1200" baseline="0" dirty="0">
                          <a:solidFill>
                            <a:schemeClr val="tx1">
                              <a:lumMod val="85000"/>
                              <a:lumOff val="15000"/>
                            </a:schemeClr>
                          </a:solidFill>
                          <a:latin typeface="Arial Narrow" panose="020B0606020202030204" pitchFamily="34" charset="0"/>
                        </a:rPr>
                        <a:t>Weight ≤60 kg</a:t>
                      </a:r>
                      <a:endParaRPr lang="en-US" sz="1800" b="0" dirty="0">
                        <a:solidFill>
                          <a:schemeClr val="tx1">
                            <a:lumMod val="85000"/>
                            <a:lumOff val="15000"/>
                          </a:schemeClr>
                        </a:solidFill>
                        <a:latin typeface="Arial Narrow" panose="020B0606020202030204" pitchFamily="34" charset="0"/>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26 (2.3)</a:t>
                      </a:r>
                      <a:endParaRPr lang="en-US" sz="1800" dirty="0">
                        <a:solidFill>
                          <a:schemeClr val="tx1">
                            <a:lumMod val="85000"/>
                            <a:lumOff val="15000"/>
                          </a:schemeClr>
                        </a:solidFill>
                        <a:latin typeface="Arial Narrow" panose="020B0606020202030204" pitchFamily="34" charset="0"/>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44 (4.0)</a:t>
                      </a:r>
                      <a:endParaRPr lang="en-US" sz="1800" dirty="0">
                        <a:solidFill>
                          <a:schemeClr val="tx1">
                            <a:lumMod val="85000"/>
                            <a:lumOff val="15000"/>
                          </a:schemeClr>
                        </a:solidFill>
                        <a:latin typeface="Arial Narrow" panose="020B0606020202030204" pitchFamily="34" charset="0"/>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0.6 (0.4–0.9)</a:t>
                      </a:r>
                      <a:endParaRPr lang="en-US" sz="1800" dirty="0">
                        <a:solidFill>
                          <a:schemeClr val="tx1">
                            <a:lumMod val="85000"/>
                            <a:lumOff val="15000"/>
                          </a:schemeClr>
                        </a:solidFill>
                        <a:latin typeface="Arial Narrow" panose="020B0606020202030204" pitchFamily="34" charset="0"/>
                      </a:endParaRPr>
                    </a:p>
                  </a:txBody>
                  <a:tcPr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GB" sz="1600" dirty="0">
                        <a:solidFill>
                          <a:srgbClr val="1F497D"/>
                        </a:solidFill>
                        <a:latin typeface="Agency FB" panose="020B050302020202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1975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1800" u="none" strike="noStrike" kern="1200" baseline="0" dirty="0">
                          <a:solidFill>
                            <a:schemeClr val="tx1">
                              <a:lumMod val="85000"/>
                              <a:lumOff val="15000"/>
                            </a:schemeClr>
                          </a:solidFill>
                          <a:latin typeface="Arial Narrow" panose="020B0606020202030204" pitchFamily="34" charset="0"/>
                        </a:rPr>
                        <a:t>Age ≥80 years</a:t>
                      </a:r>
                      <a:endParaRPr lang="en-US" sz="1800" b="0" dirty="0">
                        <a:solidFill>
                          <a:schemeClr val="tx1">
                            <a:lumMod val="85000"/>
                            <a:lumOff val="15000"/>
                          </a:schemeClr>
                        </a:solidFill>
                        <a:latin typeface="Arial Narrow" panose="020B0606020202030204" pitchFamily="34" charset="0"/>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46 (3.5)</a:t>
                      </a:r>
                      <a:endParaRPr lang="en-US" sz="1800" dirty="0">
                        <a:solidFill>
                          <a:schemeClr val="tx1">
                            <a:lumMod val="85000"/>
                            <a:lumOff val="15000"/>
                          </a:schemeClr>
                        </a:solidFill>
                        <a:latin typeface="Arial Narrow" panose="020B0606020202030204" pitchFamily="34" charset="0"/>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61 (4.9)</a:t>
                      </a:r>
                      <a:endParaRPr lang="en-US" sz="1800" dirty="0">
                        <a:solidFill>
                          <a:schemeClr val="tx1">
                            <a:lumMod val="85000"/>
                            <a:lumOff val="15000"/>
                          </a:schemeClr>
                        </a:solidFill>
                        <a:latin typeface="Arial Narrow" panose="020B0606020202030204" pitchFamily="34" charset="0"/>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0.7 (0.5–1.1)</a:t>
                      </a:r>
                      <a:endParaRPr lang="en-US" sz="1800" dirty="0">
                        <a:solidFill>
                          <a:schemeClr val="tx1">
                            <a:lumMod val="85000"/>
                            <a:lumOff val="15000"/>
                          </a:schemeClr>
                        </a:solidFill>
                        <a:latin typeface="Arial Narrow" panose="020B0606020202030204" pitchFamily="34" charset="0"/>
                      </a:endParaRPr>
                    </a:p>
                  </a:txBody>
                  <a:tcPr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GB" sz="1600" dirty="0">
                        <a:solidFill>
                          <a:srgbClr val="1F497D"/>
                        </a:solidFill>
                        <a:latin typeface="Agency FB" panose="020B0503020202020204" pitchFamily="34"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722969" cy="1015663"/>
          </a:xfrm>
          <a:prstGeom prst="rect">
            <a:avLst/>
          </a:prstGeom>
          <a:noFill/>
        </p:spPr>
        <p:txBody>
          <a:bodyPr wrap="square">
            <a:spAutoFit/>
          </a:bodyPr>
          <a:lstStyle/>
          <a:p>
            <a:pPr lvl="0">
              <a:defRPr/>
            </a:pPr>
            <a:r>
              <a:rPr lang="en-CA" sz="3000" b="1" dirty="0">
                <a:solidFill>
                  <a:srgbClr val="183059"/>
                </a:solidFill>
                <a:latin typeface="Arial Narrow" panose="020B0606020202030204" pitchFamily="34" charset="0"/>
                <a:cs typeface="Aharoni" panose="02010803020104030203" pitchFamily="2" charset="-79"/>
              </a:rPr>
              <a:t>Rates of ISTH Major Bleeding* </a:t>
            </a:r>
            <a:br>
              <a:rPr lang="en-CA" sz="3000" b="1" dirty="0">
                <a:solidFill>
                  <a:srgbClr val="183059"/>
                </a:solidFill>
                <a:latin typeface="Arial Narrow" panose="020B0606020202030204" pitchFamily="34" charset="0"/>
                <a:cs typeface="Aharoni" panose="02010803020104030203" pitchFamily="2" charset="-79"/>
              </a:rPr>
            </a:br>
            <a:r>
              <a:rPr lang="en-CA" sz="3000" b="1" dirty="0">
                <a:solidFill>
                  <a:srgbClr val="183059"/>
                </a:solidFill>
                <a:latin typeface="Arial Narrow" panose="020B0606020202030204" pitchFamily="34" charset="0"/>
                <a:cs typeface="Aharoni" panose="02010803020104030203" pitchFamily="2" charset="-79"/>
              </a:rPr>
              <a:t>by Treatment and Dose-Reduction Criteria</a:t>
            </a:r>
          </a:p>
        </p:txBody>
      </p:sp>
      <p:pic>
        <p:nvPicPr>
          <p:cNvPr id="32" name="Picture 31" descr="arist076_forest_05aug2015_slides major bleed.png">
            <a:extLst>
              <a:ext uri="{FF2B5EF4-FFF2-40B4-BE49-F238E27FC236}">
                <a16:creationId xmlns:a16="http://schemas.microsoft.com/office/drawing/2014/main" id="{06A90BD4-5C56-43A2-9412-A293CC7261DD}"/>
              </a:ext>
            </a:extLst>
          </p:cNvPr>
          <p:cNvPicPr>
            <a:picLocks noChangeAspect="1"/>
          </p:cNvPicPr>
          <p:nvPr/>
        </p:nvPicPr>
        <p:blipFill rotWithShape="1">
          <a:blip r:embed="rId6" cstate="screen">
            <a:duotone>
              <a:prstClr val="black"/>
              <a:schemeClr val="tx2">
                <a:tint val="45000"/>
                <a:satMod val="400000"/>
              </a:scheme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rot="5400000">
            <a:off x="5802585" y="2809102"/>
            <a:ext cx="2924343" cy="1997613"/>
          </a:xfrm>
          <a:prstGeom prst="rect">
            <a:avLst/>
          </a:prstGeom>
        </p:spPr>
      </p:pic>
      <p:sp>
        <p:nvSpPr>
          <p:cNvPr id="33" name="TextBox 32">
            <a:extLst>
              <a:ext uri="{FF2B5EF4-FFF2-40B4-BE49-F238E27FC236}">
                <a16:creationId xmlns:a16="http://schemas.microsoft.com/office/drawing/2014/main" id="{AF75D934-A4D1-4F8F-9073-30A45F225376}"/>
              </a:ext>
            </a:extLst>
          </p:cNvPr>
          <p:cNvSpPr txBox="1"/>
          <p:nvPr/>
        </p:nvSpPr>
        <p:spPr>
          <a:xfrm>
            <a:off x="7449533" y="2637216"/>
            <a:ext cx="1462260" cy="369332"/>
          </a:xfrm>
          <a:prstGeom prst="rect">
            <a:avLst/>
          </a:prstGeom>
          <a:noFill/>
        </p:spPr>
        <p:txBody>
          <a:bodyPr wrap="none" rtlCol="0">
            <a:spAutoFit/>
          </a:bodyPr>
          <a:lstStyle/>
          <a:p>
            <a:pPr defTabSz="914400"/>
            <a:r>
              <a:rPr lang="en-US" i="1" dirty="0">
                <a:solidFill>
                  <a:prstClr val="black">
                    <a:lumMod val="75000"/>
                    <a:lumOff val="25000"/>
                  </a:prstClr>
                </a:solidFill>
                <a:latin typeface="Arial Narrow" panose="020B0606020202030204" pitchFamily="34" charset="0"/>
              </a:rPr>
              <a:t>P</a:t>
            </a:r>
            <a:r>
              <a:rPr lang="en-US" baseline="-25000" dirty="0">
                <a:solidFill>
                  <a:prstClr val="black">
                    <a:lumMod val="75000"/>
                    <a:lumOff val="25000"/>
                  </a:prstClr>
                </a:solidFill>
                <a:latin typeface="Arial Narrow" panose="020B0606020202030204" pitchFamily="34" charset="0"/>
              </a:rPr>
              <a:t>interaction </a:t>
            </a:r>
            <a:r>
              <a:rPr lang="en-US" dirty="0">
                <a:solidFill>
                  <a:prstClr val="black">
                    <a:lumMod val="75000"/>
                    <a:lumOff val="25000"/>
                  </a:prstClr>
                </a:solidFill>
                <a:latin typeface="Arial Narrow" panose="020B0606020202030204" pitchFamily="34" charset="0"/>
              </a:rPr>
              <a:t>= 0.71</a:t>
            </a:r>
          </a:p>
        </p:txBody>
      </p:sp>
      <p:sp>
        <p:nvSpPr>
          <p:cNvPr id="35" name="TextBox 34">
            <a:extLst>
              <a:ext uri="{FF2B5EF4-FFF2-40B4-BE49-F238E27FC236}">
                <a16:creationId xmlns:a16="http://schemas.microsoft.com/office/drawing/2014/main" id="{3A14067A-2F10-4D39-8419-9EAE30ACEFD4}"/>
              </a:ext>
            </a:extLst>
          </p:cNvPr>
          <p:cNvSpPr txBox="1"/>
          <p:nvPr/>
        </p:nvSpPr>
        <p:spPr>
          <a:xfrm>
            <a:off x="6118028" y="5333370"/>
            <a:ext cx="1188720" cy="523220"/>
          </a:xfrm>
          <a:prstGeom prst="rect">
            <a:avLst/>
          </a:prstGeom>
          <a:noFill/>
        </p:spPr>
        <p:txBody>
          <a:bodyPr wrap="square" rtlCol="0">
            <a:spAutoFit/>
          </a:bodyPr>
          <a:lstStyle/>
          <a:p>
            <a:pPr algn="ctr" defTabSz="914400"/>
            <a:r>
              <a:rPr lang="en-GB" sz="1400" b="1" dirty="0">
                <a:solidFill>
                  <a:srgbClr val="19325C"/>
                </a:solidFill>
                <a:latin typeface="Arial Narrow" panose="020B0606020202030204" pitchFamily="34" charset="0"/>
              </a:rPr>
              <a:t>Apixaban better</a:t>
            </a:r>
          </a:p>
        </p:txBody>
      </p:sp>
      <p:sp>
        <p:nvSpPr>
          <p:cNvPr id="36" name="TextBox 35">
            <a:extLst>
              <a:ext uri="{FF2B5EF4-FFF2-40B4-BE49-F238E27FC236}">
                <a16:creationId xmlns:a16="http://schemas.microsoft.com/office/drawing/2014/main" id="{94C51134-3EF0-4261-836C-13282547D4C5}"/>
              </a:ext>
            </a:extLst>
          </p:cNvPr>
          <p:cNvSpPr txBox="1"/>
          <p:nvPr/>
        </p:nvSpPr>
        <p:spPr>
          <a:xfrm>
            <a:off x="7298208" y="5331320"/>
            <a:ext cx="1188720" cy="523220"/>
          </a:xfrm>
          <a:prstGeom prst="rect">
            <a:avLst/>
          </a:prstGeom>
          <a:noFill/>
        </p:spPr>
        <p:txBody>
          <a:bodyPr wrap="square" rtlCol="0">
            <a:spAutoFit/>
          </a:bodyPr>
          <a:lstStyle/>
          <a:p>
            <a:pPr algn="ctr" defTabSz="914400"/>
            <a:r>
              <a:rPr lang="en-GB" sz="1400" b="1" dirty="0">
                <a:solidFill>
                  <a:srgbClr val="5BCCDF"/>
                </a:solidFill>
                <a:latin typeface="Arial Narrow" panose="020B0606020202030204" pitchFamily="34" charset="0"/>
              </a:rPr>
              <a:t>Warfarin better</a:t>
            </a:r>
          </a:p>
        </p:txBody>
      </p:sp>
      <p:cxnSp>
        <p:nvCxnSpPr>
          <p:cNvPr id="37" name="Straight Connector 36">
            <a:extLst>
              <a:ext uri="{FF2B5EF4-FFF2-40B4-BE49-F238E27FC236}">
                <a16:creationId xmlns:a16="http://schemas.microsoft.com/office/drawing/2014/main" id="{D4248D3E-EAB4-4C95-88AF-C803ACE76EA0}"/>
              </a:ext>
            </a:extLst>
          </p:cNvPr>
          <p:cNvCxnSpPr/>
          <p:nvPr/>
        </p:nvCxnSpPr>
        <p:spPr>
          <a:xfrm>
            <a:off x="7260665" y="2337497"/>
            <a:ext cx="0" cy="2676163"/>
          </a:xfrm>
          <a:prstGeom prst="line">
            <a:avLst/>
          </a:prstGeom>
          <a:noFill/>
          <a:ln w="15875" cap="flat" cmpd="sng" algn="ctr">
            <a:solidFill>
              <a:sysClr val="windowText" lastClr="000000">
                <a:lumMod val="65000"/>
                <a:lumOff val="35000"/>
              </a:sysClr>
            </a:solidFill>
            <a:prstDash val="solid"/>
            <a:miter lim="800000"/>
          </a:ln>
          <a:effectLst/>
        </p:spPr>
      </p:cxnSp>
      <p:cxnSp>
        <p:nvCxnSpPr>
          <p:cNvPr id="38" name="Straight Connector 37">
            <a:extLst>
              <a:ext uri="{FF2B5EF4-FFF2-40B4-BE49-F238E27FC236}">
                <a16:creationId xmlns:a16="http://schemas.microsoft.com/office/drawing/2014/main" id="{477979A2-84E9-4695-995E-27736A158578}"/>
              </a:ext>
            </a:extLst>
          </p:cNvPr>
          <p:cNvCxnSpPr/>
          <p:nvPr/>
        </p:nvCxnSpPr>
        <p:spPr>
          <a:xfrm flipH="1">
            <a:off x="6315256" y="4941642"/>
            <a:ext cx="1944216" cy="0"/>
          </a:xfrm>
          <a:prstGeom prst="line">
            <a:avLst/>
          </a:prstGeom>
          <a:noFill/>
          <a:ln w="15875" cap="flat" cmpd="sng" algn="ctr">
            <a:solidFill>
              <a:sysClr val="windowText" lastClr="000000">
                <a:lumMod val="65000"/>
                <a:lumOff val="35000"/>
              </a:sysClr>
            </a:solidFill>
            <a:prstDash val="solid"/>
            <a:miter lim="800000"/>
          </a:ln>
          <a:effectLst/>
        </p:spPr>
      </p:cxnSp>
      <p:cxnSp>
        <p:nvCxnSpPr>
          <p:cNvPr id="39" name="Straight Connector 38">
            <a:extLst>
              <a:ext uri="{FF2B5EF4-FFF2-40B4-BE49-F238E27FC236}">
                <a16:creationId xmlns:a16="http://schemas.microsoft.com/office/drawing/2014/main" id="{6393B113-F417-47E7-85FB-145450642F21}"/>
              </a:ext>
            </a:extLst>
          </p:cNvPr>
          <p:cNvCxnSpPr/>
          <p:nvPr/>
        </p:nvCxnSpPr>
        <p:spPr>
          <a:xfrm flipV="1">
            <a:off x="8208893" y="4941642"/>
            <a:ext cx="0" cy="72008"/>
          </a:xfrm>
          <a:prstGeom prst="line">
            <a:avLst/>
          </a:prstGeom>
          <a:noFill/>
          <a:ln w="15875" cap="flat" cmpd="sng" algn="ctr">
            <a:solidFill>
              <a:sysClr val="windowText" lastClr="000000">
                <a:lumMod val="65000"/>
                <a:lumOff val="35000"/>
              </a:sysClr>
            </a:solidFill>
            <a:prstDash val="solid"/>
            <a:miter lim="800000"/>
          </a:ln>
          <a:effectLst/>
        </p:spPr>
      </p:cxnSp>
      <p:cxnSp>
        <p:nvCxnSpPr>
          <p:cNvPr id="40" name="Straight Connector 39">
            <a:extLst>
              <a:ext uri="{FF2B5EF4-FFF2-40B4-BE49-F238E27FC236}">
                <a16:creationId xmlns:a16="http://schemas.microsoft.com/office/drawing/2014/main" id="{FECBAFD0-F071-4C68-8B7C-F2E44CD314A8}"/>
              </a:ext>
            </a:extLst>
          </p:cNvPr>
          <p:cNvCxnSpPr/>
          <p:nvPr/>
        </p:nvCxnSpPr>
        <p:spPr>
          <a:xfrm flipV="1">
            <a:off x="6315256" y="4941642"/>
            <a:ext cx="0" cy="72008"/>
          </a:xfrm>
          <a:prstGeom prst="line">
            <a:avLst/>
          </a:prstGeom>
          <a:noFill/>
          <a:ln w="15875" cap="flat" cmpd="sng" algn="ctr">
            <a:solidFill>
              <a:sysClr val="windowText" lastClr="000000">
                <a:lumMod val="65000"/>
                <a:lumOff val="35000"/>
              </a:sysClr>
            </a:solidFill>
            <a:prstDash val="solid"/>
            <a:miter lim="800000"/>
          </a:ln>
          <a:effectLst/>
        </p:spPr>
      </p:cxnSp>
      <p:sp>
        <p:nvSpPr>
          <p:cNvPr id="41" name="TextBox 40">
            <a:extLst>
              <a:ext uri="{FF2B5EF4-FFF2-40B4-BE49-F238E27FC236}">
                <a16:creationId xmlns:a16="http://schemas.microsoft.com/office/drawing/2014/main" id="{5FFA8077-A3FE-48E6-A8A8-C598D07A9A15}"/>
              </a:ext>
            </a:extLst>
          </p:cNvPr>
          <p:cNvSpPr txBox="1"/>
          <p:nvPr/>
        </p:nvSpPr>
        <p:spPr>
          <a:xfrm>
            <a:off x="6175964" y="5037508"/>
            <a:ext cx="280445" cy="338554"/>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cs typeface="Arial" panose="020B0604020202020204" pitchFamily="34" charset="0"/>
              </a:rPr>
              <a:t>0</a:t>
            </a:r>
            <a:endParaRPr kumimoji="0" lang="en-US" sz="1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E742F38D-452D-4F89-9E80-61A45206C99E}"/>
              </a:ext>
            </a:extLst>
          </p:cNvPr>
          <p:cNvSpPr txBox="1"/>
          <p:nvPr/>
        </p:nvSpPr>
        <p:spPr>
          <a:xfrm>
            <a:off x="7143176" y="5037508"/>
            <a:ext cx="277640" cy="338554"/>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cs typeface="Arial" panose="020B0604020202020204" pitchFamily="34" charset="0"/>
              </a:rPr>
              <a:t>1</a:t>
            </a:r>
            <a:endParaRPr kumimoji="0" lang="en-US" sz="1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B91C2A18-F7D7-4291-911C-4E20B9AE26E2}"/>
              </a:ext>
            </a:extLst>
          </p:cNvPr>
          <p:cNvSpPr txBox="1"/>
          <p:nvPr/>
        </p:nvSpPr>
        <p:spPr>
          <a:xfrm>
            <a:off x="8073320" y="5039889"/>
            <a:ext cx="275135" cy="338554"/>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cs typeface="Arial" panose="020B0604020202020204" pitchFamily="34" charset="0"/>
              </a:rPr>
              <a:t>2</a:t>
            </a:r>
            <a:endParaRPr kumimoji="0" lang="en-US" sz="1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cs typeface="Arial" panose="020B0604020202020204" pitchFamily="34" charset="0"/>
            </a:endParaRPr>
          </a:p>
        </p:txBody>
      </p:sp>
      <p:sp>
        <p:nvSpPr>
          <p:cNvPr id="44" name="Text Box 3">
            <a:extLst>
              <a:ext uri="{FF2B5EF4-FFF2-40B4-BE49-F238E27FC236}">
                <a16:creationId xmlns:a16="http://schemas.microsoft.com/office/drawing/2014/main" id="{4F76F128-E4F2-4FF1-98BF-500223DE9172}"/>
              </a:ext>
            </a:extLst>
          </p:cNvPr>
          <p:cNvSpPr txBox="1">
            <a:spLocks noChangeArrowheads="1"/>
          </p:cNvSpPr>
          <p:nvPr/>
        </p:nvSpPr>
        <p:spPr bwMode="auto">
          <a:xfrm>
            <a:off x="146663" y="6320403"/>
            <a:ext cx="4341263" cy="25391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1050" b="0" i="0" u="none" strike="noStrike" kern="1200" cap="none" spc="0" normalizeH="0" baseline="0" noProof="0" dirty="0">
                <a:ln>
                  <a:noFill/>
                </a:ln>
                <a:solidFill>
                  <a:prstClr val="white"/>
                </a:solidFill>
                <a:effectLst/>
                <a:uLnTx/>
                <a:uFillTx/>
                <a:latin typeface="Arial Narrow" panose="020B0606020202030204" pitchFamily="34" charset="0"/>
                <a:cs typeface="Lato"/>
              </a:rPr>
              <a:t>Alexander JH, et al, </a:t>
            </a:r>
            <a:r>
              <a:rPr kumimoji="0" lang="fr-FR" altLang="en-US" sz="1050" b="0" i="1" u="none" strike="noStrike" kern="1200" cap="none" spc="0" normalizeH="0" baseline="0" noProof="0" dirty="0">
                <a:ln>
                  <a:noFill/>
                </a:ln>
                <a:solidFill>
                  <a:prstClr val="white"/>
                </a:solidFill>
                <a:effectLst/>
                <a:uLnTx/>
                <a:uFillTx/>
                <a:latin typeface="Arial Narrow" panose="020B0606020202030204" pitchFamily="34" charset="0"/>
                <a:cs typeface="Lato"/>
              </a:rPr>
              <a:t>JAMA </a:t>
            </a:r>
            <a:r>
              <a:rPr kumimoji="0" lang="fr-FR" altLang="en-US" sz="1050" b="0" i="1" u="none" strike="noStrike" kern="1200" cap="none" spc="0" normalizeH="0" baseline="0" noProof="0" dirty="0" err="1">
                <a:ln>
                  <a:noFill/>
                </a:ln>
                <a:solidFill>
                  <a:prstClr val="white"/>
                </a:solidFill>
                <a:effectLst/>
                <a:uLnTx/>
                <a:uFillTx/>
                <a:latin typeface="Arial Narrow" panose="020B0606020202030204" pitchFamily="34" charset="0"/>
                <a:cs typeface="Lato"/>
              </a:rPr>
              <a:t>Cardiol</a:t>
            </a:r>
            <a:r>
              <a:rPr kumimoji="0" lang="fr-FR" altLang="en-US" sz="1050" b="0" i="1"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kumimoji="0" lang="fr-FR" altLang="en-US" sz="1050" b="0" i="0" u="none" strike="noStrike" kern="1200" cap="none" spc="0" normalizeH="0" baseline="0" noProof="0" dirty="0">
                <a:ln>
                  <a:noFill/>
                </a:ln>
                <a:solidFill>
                  <a:prstClr val="white"/>
                </a:solidFill>
                <a:effectLst/>
                <a:uLnTx/>
                <a:uFillTx/>
                <a:latin typeface="Arial Narrow" panose="020B0606020202030204" pitchFamily="34" charset="0"/>
                <a:cs typeface="Lato"/>
              </a:rPr>
              <a:t>2016</a:t>
            </a:r>
          </a:p>
        </p:txBody>
      </p:sp>
      <p:sp>
        <p:nvSpPr>
          <p:cNvPr id="47" name="Rectangle 46">
            <a:extLst>
              <a:ext uri="{FF2B5EF4-FFF2-40B4-BE49-F238E27FC236}">
                <a16:creationId xmlns:a16="http://schemas.microsoft.com/office/drawing/2014/main" id="{9DC403E2-A27F-483B-8695-5875D9D74649}"/>
              </a:ext>
            </a:extLst>
          </p:cNvPr>
          <p:cNvSpPr/>
          <p:nvPr/>
        </p:nvSpPr>
        <p:spPr>
          <a:xfrm>
            <a:off x="0" y="5618740"/>
            <a:ext cx="8970702" cy="461665"/>
          </a:xfrm>
          <a:prstGeom prst="rect">
            <a:avLst/>
          </a:prstGeom>
        </p:spPr>
        <p:txBody>
          <a:bodyPr wrap="square" anchor="b">
            <a:spAutoFit/>
          </a:bodyPr>
          <a:lstStyle/>
          <a:p>
            <a:pPr defTabSz="914400"/>
            <a:r>
              <a:rPr lang="en-GB" sz="1200" b="1" dirty="0">
                <a:solidFill>
                  <a:schemeClr val="tx1">
                    <a:lumMod val="85000"/>
                    <a:lumOff val="15000"/>
                  </a:schemeClr>
                </a:solidFill>
                <a:latin typeface="Arial Narrow" panose="020B0606020202030204" pitchFamily="34" charset="0"/>
              </a:rPr>
              <a:t>*Primary outcome.</a:t>
            </a:r>
          </a:p>
          <a:p>
            <a:pPr defTabSz="914400"/>
            <a:r>
              <a:rPr lang="en-GB" sz="1200" b="1" dirty="0">
                <a:solidFill>
                  <a:schemeClr val="tx1">
                    <a:lumMod val="85000"/>
                    <a:lumOff val="15000"/>
                  </a:schemeClr>
                </a:solidFill>
                <a:latin typeface="Arial Narrow" panose="020B0606020202030204" pitchFamily="34" charset="0"/>
              </a:rPr>
              <a:t>CI, confidence interval; DR, dose reduction; HR, hazard ratio; ISTH, International Society on Thrombosis and Haemostasis.</a:t>
            </a:r>
          </a:p>
        </p:txBody>
      </p:sp>
    </p:spTree>
    <p:extLst>
      <p:ext uri="{BB962C8B-B14F-4D97-AF65-F5344CB8AC3E}">
        <p14:creationId xmlns:p14="http://schemas.microsoft.com/office/powerpoint/2010/main" val="1910584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722969" cy="1015663"/>
          </a:xfrm>
          <a:prstGeom prst="rect">
            <a:avLst/>
          </a:prstGeom>
          <a:noFill/>
        </p:spPr>
        <p:txBody>
          <a:bodyPr wrap="square">
            <a:spAutoFit/>
          </a:bodyPr>
          <a:lstStyle/>
          <a:p>
            <a:pPr lvl="0">
              <a:defRPr/>
            </a:pPr>
            <a:r>
              <a:rPr lang="en-CA" sz="3000" b="1" dirty="0">
                <a:solidFill>
                  <a:srgbClr val="183059"/>
                </a:solidFill>
                <a:latin typeface="Arial Narrow" panose="020B0606020202030204" pitchFamily="34" charset="0"/>
                <a:cs typeface="Aharoni" panose="02010803020104030203" pitchFamily="2" charset="-79"/>
              </a:rPr>
              <a:t>ISTH Major Bleeding Over 1 Year by Treatment and Dose-Reduction Criteria</a:t>
            </a:r>
          </a:p>
        </p:txBody>
      </p:sp>
      <p:sp>
        <p:nvSpPr>
          <p:cNvPr id="44" name="Text Box 3">
            <a:extLst>
              <a:ext uri="{FF2B5EF4-FFF2-40B4-BE49-F238E27FC236}">
                <a16:creationId xmlns:a16="http://schemas.microsoft.com/office/drawing/2014/main" id="{4F76F128-E4F2-4FF1-98BF-500223DE9172}"/>
              </a:ext>
            </a:extLst>
          </p:cNvPr>
          <p:cNvSpPr txBox="1">
            <a:spLocks noChangeArrowheads="1"/>
          </p:cNvSpPr>
          <p:nvPr/>
        </p:nvSpPr>
        <p:spPr bwMode="auto">
          <a:xfrm>
            <a:off x="146663" y="6320403"/>
            <a:ext cx="4341263" cy="25391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1050" b="0" i="0" u="none" strike="noStrike" kern="1200" cap="none" spc="0" normalizeH="0" baseline="0" noProof="0" dirty="0">
                <a:ln>
                  <a:noFill/>
                </a:ln>
                <a:solidFill>
                  <a:prstClr val="white"/>
                </a:solidFill>
                <a:effectLst/>
                <a:uLnTx/>
                <a:uFillTx/>
                <a:latin typeface="Arial Narrow" panose="020B0606020202030204" pitchFamily="34" charset="0"/>
                <a:cs typeface="Lato"/>
              </a:rPr>
              <a:t>Alexander JH, et al, </a:t>
            </a:r>
            <a:r>
              <a:rPr kumimoji="0" lang="fr-FR" altLang="en-US" sz="1050" b="0" i="1" u="none" strike="noStrike" kern="1200" cap="none" spc="0" normalizeH="0" baseline="0" noProof="0" dirty="0">
                <a:ln>
                  <a:noFill/>
                </a:ln>
                <a:solidFill>
                  <a:prstClr val="white"/>
                </a:solidFill>
                <a:effectLst/>
                <a:uLnTx/>
                <a:uFillTx/>
                <a:latin typeface="Arial Narrow" panose="020B0606020202030204" pitchFamily="34" charset="0"/>
                <a:cs typeface="Lato"/>
              </a:rPr>
              <a:t>JAMA </a:t>
            </a:r>
            <a:r>
              <a:rPr kumimoji="0" lang="fr-FR" altLang="en-US" sz="1050" b="0" i="1" u="none" strike="noStrike" kern="1200" cap="none" spc="0" normalizeH="0" baseline="0" noProof="0" dirty="0" err="1">
                <a:ln>
                  <a:noFill/>
                </a:ln>
                <a:solidFill>
                  <a:prstClr val="white"/>
                </a:solidFill>
                <a:effectLst/>
                <a:uLnTx/>
                <a:uFillTx/>
                <a:latin typeface="Arial Narrow" panose="020B0606020202030204" pitchFamily="34" charset="0"/>
                <a:cs typeface="Lato"/>
              </a:rPr>
              <a:t>Cardiol</a:t>
            </a:r>
            <a:r>
              <a:rPr kumimoji="0" lang="fr-FR" altLang="en-US" sz="1050" b="0" i="1"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kumimoji="0" lang="fr-FR" altLang="en-US" sz="1050" b="0" i="0" u="none" strike="noStrike" kern="1200" cap="none" spc="0" normalizeH="0" baseline="0" noProof="0" dirty="0">
                <a:ln>
                  <a:noFill/>
                </a:ln>
                <a:solidFill>
                  <a:prstClr val="white"/>
                </a:solidFill>
                <a:effectLst/>
                <a:uLnTx/>
                <a:uFillTx/>
                <a:latin typeface="Arial Narrow" panose="020B0606020202030204" pitchFamily="34" charset="0"/>
                <a:cs typeface="Lato"/>
              </a:rPr>
              <a:t>2016</a:t>
            </a:r>
          </a:p>
        </p:txBody>
      </p:sp>
      <p:sp>
        <p:nvSpPr>
          <p:cNvPr id="47" name="Rectangle 46">
            <a:extLst>
              <a:ext uri="{FF2B5EF4-FFF2-40B4-BE49-F238E27FC236}">
                <a16:creationId xmlns:a16="http://schemas.microsoft.com/office/drawing/2014/main" id="{9DC403E2-A27F-483B-8695-5875D9D74649}"/>
              </a:ext>
            </a:extLst>
          </p:cNvPr>
          <p:cNvSpPr/>
          <p:nvPr/>
        </p:nvSpPr>
        <p:spPr>
          <a:xfrm>
            <a:off x="0" y="5857836"/>
            <a:ext cx="8970702" cy="276999"/>
          </a:xfrm>
          <a:prstGeom prst="rect">
            <a:avLst/>
          </a:prstGeom>
        </p:spPr>
        <p:txBody>
          <a:bodyPr wrap="square" anchor="b">
            <a:spAutoFit/>
          </a:bodyPr>
          <a:lstStyle/>
          <a:p>
            <a:pPr defTabSz="914400"/>
            <a:r>
              <a:rPr lang="en-CA" sz="1200" b="1" dirty="0">
                <a:solidFill>
                  <a:schemeClr val="tx1">
                    <a:lumMod val="85000"/>
                    <a:lumOff val="15000"/>
                  </a:schemeClr>
                </a:solidFill>
                <a:latin typeface="Arial Narrow" panose="020B0606020202030204" pitchFamily="34" charset="0"/>
              </a:rPr>
              <a:t>CI, confidence interval; </a:t>
            </a:r>
            <a:r>
              <a:rPr lang="en-CA" sz="1200" b="1" dirty="0" err="1">
                <a:solidFill>
                  <a:schemeClr val="tx1">
                    <a:lumMod val="85000"/>
                    <a:lumOff val="15000"/>
                  </a:schemeClr>
                </a:solidFill>
                <a:latin typeface="Arial Narrow" panose="020B0606020202030204" pitchFamily="34" charset="0"/>
              </a:rPr>
              <a:t>CrCl</a:t>
            </a:r>
            <a:r>
              <a:rPr lang="en-CA" sz="1200" b="1" dirty="0">
                <a:solidFill>
                  <a:schemeClr val="tx1">
                    <a:lumMod val="85000"/>
                    <a:lumOff val="15000"/>
                  </a:schemeClr>
                </a:solidFill>
                <a:latin typeface="Arial Narrow" panose="020B0606020202030204" pitchFamily="34" charset="0"/>
              </a:rPr>
              <a:t>, creatinine clearance; ISTH, International Society on Thrombosis and Haemostasis.</a:t>
            </a:r>
          </a:p>
        </p:txBody>
      </p:sp>
      <p:pic>
        <p:nvPicPr>
          <p:cNvPr id="2" name="Picture 1">
            <a:extLst>
              <a:ext uri="{FF2B5EF4-FFF2-40B4-BE49-F238E27FC236}">
                <a16:creationId xmlns:a16="http://schemas.microsoft.com/office/drawing/2014/main" id="{4B64A166-782C-4F62-8A2F-B24B6797617E}"/>
              </a:ext>
            </a:extLst>
          </p:cNvPr>
          <p:cNvPicPr>
            <a:picLocks noChangeAspect="1"/>
          </p:cNvPicPr>
          <p:nvPr/>
        </p:nvPicPr>
        <p:blipFill>
          <a:blip r:embed="rId6"/>
          <a:stretch>
            <a:fillRect/>
          </a:stretch>
        </p:blipFill>
        <p:spPr>
          <a:xfrm>
            <a:off x="924679" y="1490885"/>
            <a:ext cx="7121343" cy="4437104"/>
          </a:xfrm>
          <a:prstGeom prst="rect">
            <a:avLst/>
          </a:prstGeom>
        </p:spPr>
      </p:pic>
    </p:spTree>
    <p:extLst>
      <p:ext uri="{BB962C8B-B14F-4D97-AF65-F5344CB8AC3E}">
        <p14:creationId xmlns:p14="http://schemas.microsoft.com/office/powerpoint/2010/main" val="152412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erson looking at the camera&#10;&#10;Description automatically generated">
            <a:extLst>
              <a:ext uri="{FF2B5EF4-FFF2-40B4-BE49-F238E27FC236}">
                <a16:creationId xmlns:a16="http://schemas.microsoft.com/office/drawing/2014/main" id="{C9AFD7AA-1A5A-4D7A-96EF-29C48F20CD8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48" b="95960" l="9964" r="89976">
                        <a14:foregroundMark x1="37485" y1="90828" x2="37667" y2="95960"/>
                        <a14:foregroundMark x1="48724" y1="87919" x2="48724" y2="87919"/>
                        <a14:foregroundMark x1="52066" y1="7636" x2="52066" y2="11232"/>
                        <a14:foregroundMark x1="56501" y1="12646" x2="55407" y2="7515"/>
                        <a14:foregroundMark x1="43742" y1="12081" x2="45626" y2="6101"/>
                        <a14:foregroundMark x1="59174" y1="9455" x2="56683" y2="6101"/>
                        <a14:foregroundMark x1="51701" y1="4848" x2="57533" y2="6949"/>
                      </a14:backgroundRemoval>
                    </a14:imgEffect>
                  </a14:imgLayer>
                </a14:imgProps>
              </a:ext>
              <a:ext uri="{28A0092B-C50C-407E-A947-70E740481C1C}">
                <a14:useLocalDpi xmlns:a14="http://schemas.microsoft.com/office/drawing/2010/main" val="0"/>
              </a:ext>
            </a:extLst>
          </a:blip>
          <a:stretch>
            <a:fillRect/>
          </a:stretch>
        </p:blipFill>
        <p:spPr>
          <a:xfrm>
            <a:off x="3809970" y="-190332"/>
            <a:ext cx="4312938" cy="6486659"/>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9</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2567143"/>
            <a:ext cx="9144000" cy="2194560"/>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1847063"/>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324167"/>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43544" y="3232048"/>
            <a:ext cx="9073455" cy="138499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You prescribed Apixaban 2.5 mg BID to Jean Bella due to two of the ABC criteria being met: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She is 84 years </a:t>
            </a:r>
            <a:r>
              <a:rPr kumimoji="0" lang="en-CA" sz="2800" b="1" i="0" u="none" strike="noStrike" kern="1200" cap="none" spc="0" normalizeH="0" baseline="0" noProof="0" dirty="0" err="1">
                <a:ln>
                  <a:noFill/>
                </a:ln>
                <a:solidFill>
                  <a:prstClr val="white">
                    <a:lumMod val="95000"/>
                  </a:prstClr>
                </a:solidFill>
                <a:effectLst/>
                <a:uLnTx/>
                <a:uFillTx/>
                <a:latin typeface="Arial Narrow" panose="020B0606020202030204" pitchFamily="34" charset="0"/>
                <a:ea typeface="+mn-ea"/>
                <a:cs typeface="Candara"/>
              </a:rPr>
              <a:t>ol</a:t>
            </a:r>
            <a:r>
              <a:rPr lang="en-CA" sz="2800" b="1" dirty="0">
                <a:solidFill>
                  <a:prstClr val="white">
                    <a:lumMod val="95000"/>
                  </a:prstClr>
                </a:solidFill>
                <a:latin typeface="Arial Narrow" panose="020B0606020202030204" pitchFamily="34" charset="0"/>
                <a:cs typeface="Candara"/>
              </a:rPr>
              <a:t>d and her weight is 58 kg</a:t>
            </a:r>
            <a:endParaRPr kumimoji="0" lang="en-CA" sz="28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3683150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296704"/>
            <a:ext cx="7968314" cy="1077218"/>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What if Jean Bella’s weight increased to 68 kg. Would you keep her at this dose?</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6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1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3200" b="1" dirty="0">
                <a:solidFill>
                  <a:prstClr val="black"/>
                </a:solidFill>
                <a:latin typeface="Arial Narrow" panose="020B0606020202030204" pitchFamily="34" charset="0"/>
                <a:ea typeface="Lato" panose="020F0502020204030203" pitchFamily="34" charset="0"/>
                <a:cs typeface="Lato" panose="020F0502020204030203" pitchFamily="34" charset="0"/>
              </a:rPr>
              <a:t>Yes, I would keep her on apixaban 2.5 mg bid (safer)</a:t>
            </a:r>
          </a:p>
          <a:p>
            <a:pPr marL="914400" lvl="1" indent="-457200" algn="l" defTabSz="914377">
              <a:lnSpc>
                <a:spcPct val="100000"/>
              </a:lnSpc>
              <a:spcBef>
                <a:spcPts val="600"/>
              </a:spcBef>
              <a:buFont typeface="+mj-lt"/>
              <a:buAutoNum type="arabicPeriod"/>
            </a:pPr>
            <a:r>
              <a:rPr lang="en-CA" sz="3200" b="1" dirty="0">
                <a:solidFill>
                  <a:prstClr val="black"/>
                </a:solidFill>
                <a:latin typeface="Arial Narrow" panose="020B0606020202030204" pitchFamily="34" charset="0"/>
                <a:ea typeface="Lato" panose="020F0502020204030203" pitchFamily="34" charset="0"/>
                <a:cs typeface="Lato" panose="020F0502020204030203" pitchFamily="34" charset="0"/>
              </a:rPr>
              <a:t>No, would increase the dose to 5 mg bid</a:t>
            </a:r>
          </a:p>
          <a:p>
            <a:pPr marL="914400" lvl="1" indent="-457200" algn="l" defTabSz="914377">
              <a:lnSpc>
                <a:spcPct val="100000"/>
              </a:lnSpc>
              <a:spcBef>
                <a:spcPts val="600"/>
              </a:spcBef>
              <a:buFont typeface="+mj-lt"/>
              <a:buAutoNum type="arabicPeriod"/>
            </a:pPr>
            <a:r>
              <a:rPr lang="en-CA" sz="3200" b="1" dirty="0">
                <a:solidFill>
                  <a:prstClr val="black"/>
                </a:solidFill>
                <a:latin typeface="Arial Narrow" panose="020B0606020202030204" pitchFamily="34" charset="0"/>
                <a:ea typeface="Lato" panose="020F0502020204030203" pitchFamily="34" charset="0"/>
                <a:cs typeface="Lato" panose="020F0502020204030203" pitchFamily="34" charset="0"/>
              </a:rPr>
              <a:t>I would refer to a specialist for advice</a:t>
            </a: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392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9B878E3E-03CE-44DE-91BF-54E76C1C3319}"/>
              </a:ext>
            </a:extLst>
          </p:cNvPr>
          <p:cNvSpPr/>
          <p:nvPr/>
        </p:nvSpPr>
        <p:spPr>
          <a:xfrm>
            <a:off x="0" y="6359866"/>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358439"/>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14103"/>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787219"/>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66854" y="1907191"/>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587653" y="1776926"/>
            <a:ext cx="7231228" cy="1200329"/>
          </a:xfrm>
          <a:prstGeom prst="rect">
            <a:avLst/>
          </a:prstGeom>
          <a:noFill/>
        </p:spPr>
        <p:txBody>
          <a:bodyPr wrap="square" rtlCol="0">
            <a:spAutoFit/>
          </a:bodyPr>
          <a:lstStyle/>
          <a:p>
            <a:pPr lvl="0"/>
            <a:r>
              <a:rPr lang="en-CA" sz="2400" b="1" dirty="0">
                <a:solidFill>
                  <a:prstClr val="white"/>
                </a:solidFill>
                <a:latin typeface="Arial Narrow" panose="020B0606020202030204" pitchFamily="34" charset="0"/>
              </a:rPr>
              <a:t>Apply the rationale for the appropriate use and non-use of community-based observational data (real-world data) in clinical practice.</a:t>
            </a:r>
          </a:p>
        </p:txBody>
      </p:sp>
      <p:sp>
        <p:nvSpPr>
          <p:cNvPr id="13" name="TextBox 12">
            <a:extLst>
              <a:ext uri="{FF2B5EF4-FFF2-40B4-BE49-F238E27FC236}">
                <a16:creationId xmlns:a16="http://schemas.microsoft.com/office/drawing/2014/main" id="{B3E2E79C-6F84-4E28-8017-986AD1C3AEF8}"/>
              </a:ext>
            </a:extLst>
          </p:cNvPr>
          <p:cNvSpPr txBox="1"/>
          <p:nvPr/>
        </p:nvSpPr>
        <p:spPr>
          <a:xfrm>
            <a:off x="0" y="3256275"/>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lowchart: Connector 13">
            <a:extLst>
              <a:ext uri="{FF2B5EF4-FFF2-40B4-BE49-F238E27FC236}">
                <a16:creationId xmlns:a16="http://schemas.microsoft.com/office/drawing/2014/main" id="{5DEBD901-B2F7-4756-9A7B-C81C990C7BF4}"/>
              </a:ext>
            </a:extLst>
          </p:cNvPr>
          <p:cNvSpPr/>
          <p:nvPr/>
        </p:nvSpPr>
        <p:spPr>
          <a:xfrm>
            <a:off x="266854" y="3383429"/>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BF0CAC9A-DC9D-447A-BAEA-DE6EF6920E15}"/>
              </a:ext>
            </a:extLst>
          </p:cNvPr>
          <p:cNvSpPr txBox="1"/>
          <p:nvPr/>
        </p:nvSpPr>
        <p:spPr>
          <a:xfrm>
            <a:off x="1645918" y="3597022"/>
            <a:ext cx="6993522" cy="461665"/>
          </a:xfrm>
          <a:prstGeom prst="rect">
            <a:avLst/>
          </a:prstGeom>
          <a:noFill/>
        </p:spPr>
        <p:txBody>
          <a:bodyPr wrap="square" rtlCol="0">
            <a:spAutoFit/>
          </a:bodyPr>
          <a:lstStyle/>
          <a:p>
            <a:pPr lvl="0"/>
            <a:r>
              <a:rPr lang="en-CA" sz="2400" b="1" dirty="0">
                <a:solidFill>
                  <a:prstClr val="white"/>
                </a:solidFill>
                <a:latin typeface="Arial Narrow" panose="020B0606020202030204" pitchFamily="34" charset="0"/>
              </a:rPr>
              <a:t>Discuss real-world treatment patterns with OAC therapy </a:t>
            </a:r>
          </a:p>
        </p:txBody>
      </p:sp>
      <p:sp>
        <p:nvSpPr>
          <p:cNvPr id="17" name="TextBox 16">
            <a:extLst>
              <a:ext uri="{FF2B5EF4-FFF2-40B4-BE49-F238E27FC236}">
                <a16:creationId xmlns:a16="http://schemas.microsoft.com/office/drawing/2014/main" id="{4BBC86C0-712B-4C83-9A03-958BB38AE88F}"/>
              </a:ext>
            </a:extLst>
          </p:cNvPr>
          <p:cNvSpPr txBox="1"/>
          <p:nvPr/>
        </p:nvSpPr>
        <p:spPr>
          <a:xfrm>
            <a:off x="0" y="4752976"/>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lowchart: Connector 17">
            <a:extLst>
              <a:ext uri="{FF2B5EF4-FFF2-40B4-BE49-F238E27FC236}">
                <a16:creationId xmlns:a16="http://schemas.microsoft.com/office/drawing/2014/main" id="{270C6EDC-9A9B-4AFC-B831-3BDC810AFB50}"/>
              </a:ext>
            </a:extLst>
          </p:cNvPr>
          <p:cNvSpPr/>
          <p:nvPr/>
        </p:nvSpPr>
        <p:spPr>
          <a:xfrm>
            <a:off x="266854" y="4891998"/>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9" name="TextBox 18">
            <a:extLst>
              <a:ext uri="{FF2B5EF4-FFF2-40B4-BE49-F238E27FC236}">
                <a16:creationId xmlns:a16="http://schemas.microsoft.com/office/drawing/2014/main" id="{A87FB2AC-7EB1-40F9-92BE-9C8AFAB2ECE5}"/>
              </a:ext>
            </a:extLst>
          </p:cNvPr>
          <p:cNvSpPr txBox="1"/>
          <p:nvPr/>
        </p:nvSpPr>
        <p:spPr>
          <a:xfrm>
            <a:off x="1645918" y="4931837"/>
            <a:ext cx="6743170" cy="830997"/>
          </a:xfrm>
          <a:prstGeom prst="rect">
            <a:avLst/>
          </a:prstGeom>
          <a:noFill/>
        </p:spPr>
        <p:txBody>
          <a:bodyPr wrap="square" rtlCol="0">
            <a:spAutoFit/>
          </a:bodyPr>
          <a:lstStyle/>
          <a:p>
            <a:pPr lvl="0"/>
            <a:r>
              <a:rPr lang="en-CA" sz="2400" b="1" dirty="0">
                <a:solidFill>
                  <a:prstClr val="white"/>
                </a:solidFill>
                <a:latin typeface="Arial Narrow" panose="020B0606020202030204" pitchFamily="34" charset="0"/>
              </a:rPr>
              <a:t>Effectively manage the use and dosing of OAC therapy in patients with AF </a:t>
            </a:r>
          </a:p>
        </p:txBody>
      </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Learning Objectives</a:t>
            </a:r>
            <a:endParaRPr kumimoji="0" lang="en-US"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227839"/>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rPr>
              <a:t>Upon completion of this activity, participants should be able to:</a:t>
            </a:r>
            <a:b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rPr>
            </a:br>
            <a:endPar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CA" sz="20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rPr>
              <a:t> </a:t>
            </a:r>
          </a:p>
        </p:txBody>
      </p:sp>
    </p:spTree>
    <p:extLst>
      <p:ext uri="{BB962C8B-B14F-4D97-AF65-F5344CB8AC3E}">
        <p14:creationId xmlns:p14="http://schemas.microsoft.com/office/powerpoint/2010/main" val="4227622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4598" y="254419"/>
            <a:ext cx="2026104" cy="798080"/>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24891" y="233823"/>
            <a:ext cx="6722969" cy="830997"/>
          </a:xfrm>
          <a:prstGeom prst="rect">
            <a:avLst/>
          </a:prstGeom>
          <a:noFill/>
        </p:spPr>
        <p:txBody>
          <a:bodyPr wrap="square">
            <a:spAutoFit/>
          </a:bodyPr>
          <a:lstStyle/>
          <a:p>
            <a:pPr lvl="0">
              <a:defRPr/>
            </a:pPr>
            <a:r>
              <a:rPr lang="en-CA" sz="2400" b="1" dirty="0">
                <a:solidFill>
                  <a:srgbClr val="183059"/>
                </a:solidFill>
                <a:latin typeface="Arial Narrow" panose="020B0606020202030204" pitchFamily="34" charset="0"/>
                <a:cs typeface="Aharoni" panose="02010803020104030203" pitchFamily="2" charset="-79"/>
              </a:rPr>
              <a:t>ARISTOTLE: Outcomes by Treatment Among Subjects with One and No Dose-Reduction Criteria</a:t>
            </a:r>
          </a:p>
        </p:txBody>
      </p:sp>
      <p:sp>
        <p:nvSpPr>
          <p:cNvPr id="44" name="Text Box 3">
            <a:extLst>
              <a:ext uri="{FF2B5EF4-FFF2-40B4-BE49-F238E27FC236}">
                <a16:creationId xmlns:a16="http://schemas.microsoft.com/office/drawing/2014/main" id="{4F76F128-E4F2-4FF1-98BF-500223DE9172}"/>
              </a:ext>
            </a:extLst>
          </p:cNvPr>
          <p:cNvSpPr txBox="1">
            <a:spLocks noChangeArrowheads="1"/>
          </p:cNvSpPr>
          <p:nvPr/>
        </p:nvSpPr>
        <p:spPr bwMode="auto">
          <a:xfrm>
            <a:off x="146663" y="6320403"/>
            <a:ext cx="4341263" cy="25391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Alexander JH, et al, </a:t>
            </a:r>
            <a:r>
              <a:rPr kumimoji="0" lang="fr-FR" altLang="en-US" sz="1050" b="0" i="1"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JAMA </a:t>
            </a:r>
            <a:r>
              <a:rPr kumimoji="0" lang="fr-FR" altLang="en-US" sz="1050" b="0"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Cardiol</a:t>
            </a:r>
            <a:r>
              <a:rPr kumimoji="0" lang="fr-FR" altLang="en-US" sz="1050" b="0" i="1"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2016</a:t>
            </a:r>
          </a:p>
        </p:txBody>
      </p:sp>
      <p:graphicFrame>
        <p:nvGraphicFramePr>
          <p:cNvPr id="10" name="Table 9">
            <a:extLst>
              <a:ext uri="{FF2B5EF4-FFF2-40B4-BE49-F238E27FC236}">
                <a16:creationId xmlns:a16="http://schemas.microsoft.com/office/drawing/2014/main" id="{411003A8-A520-401C-88C3-CDC7AE2760C3}"/>
              </a:ext>
            </a:extLst>
          </p:cNvPr>
          <p:cNvGraphicFramePr>
            <a:graphicFrameLocks noGrp="1"/>
          </p:cNvGraphicFramePr>
          <p:nvPr>
            <p:extLst>
              <p:ext uri="{D42A27DB-BD31-4B8C-83A1-F6EECF244321}">
                <p14:modId xmlns:p14="http://schemas.microsoft.com/office/powerpoint/2010/main" val="1245892701"/>
              </p:ext>
            </p:extLst>
          </p:nvPr>
        </p:nvGraphicFramePr>
        <p:xfrm>
          <a:off x="7442" y="1875403"/>
          <a:ext cx="9144000" cy="33528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340758952"/>
                    </a:ext>
                  </a:extLst>
                </a:gridCol>
                <a:gridCol w="1371600">
                  <a:extLst>
                    <a:ext uri="{9D8B030D-6E8A-4147-A177-3AD203B41FA5}">
                      <a16:colId xmlns:a16="http://schemas.microsoft.com/office/drawing/2014/main" val="2872725848"/>
                    </a:ext>
                  </a:extLst>
                </a:gridCol>
                <a:gridCol w="1463040">
                  <a:extLst>
                    <a:ext uri="{9D8B030D-6E8A-4147-A177-3AD203B41FA5}">
                      <a16:colId xmlns:a16="http://schemas.microsoft.com/office/drawing/2014/main" val="2340225389"/>
                    </a:ext>
                  </a:extLst>
                </a:gridCol>
                <a:gridCol w="1463040">
                  <a:extLst>
                    <a:ext uri="{9D8B030D-6E8A-4147-A177-3AD203B41FA5}">
                      <a16:colId xmlns:a16="http://schemas.microsoft.com/office/drawing/2014/main" val="983395922"/>
                    </a:ext>
                  </a:extLst>
                </a:gridCol>
                <a:gridCol w="1463040">
                  <a:extLst>
                    <a:ext uri="{9D8B030D-6E8A-4147-A177-3AD203B41FA5}">
                      <a16:colId xmlns:a16="http://schemas.microsoft.com/office/drawing/2014/main" val="3391341441"/>
                    </a:ext>
                  </a:extLst>
                </a:gridCol>
                <a:gridCol w="1097280">
                  <a:extLst>
                    <a:ext uri="{9D8B030D-6E8A-4147-A177-3AD203B41FA5}">
                      <a16:colId xmlns:a16="http://schemas.microsoft.com/office/drawing/2014/main" val="2708833650"/>
                    </a:ext>
                  </a:extLst>
                </a:gridCol>
              </a:tblGrid>
              <a:tr h="215487">
                <a:tc>
                  <a:txBody>
                    <a:bodyPr/>
                    <a:lstStyle/>
                    <a:p>
                      <a:r>
                        <a:rPr lang="en-CA" sz="1600" dirty="0">
                          <a:latin typeface="Arial Narrow" panose="020B0606020202030204" pitchFamily="34" charset="0"/>
                        </a:rPr>
                        <a:t>Outcome</a:t>
                      </a:r>
                      <a:endParaRPr lang="en-US" sz="1600" dirty="0">
                        <a:latin typeface="Arial Narrow" panose="020B060602020203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19325C"/>
                    </a:solidFill>
                  </a:tcPr>
                </a:tc>
                <a:tc>
                  <a:txBody>
                    <a:bodyPr/>
                    <a:lstStyle/>
                    <a:p>
                      <a:pPr algn="ctr"/>
                      <a:r>
                        <a:rPr lang="en-CA" sz="1600" dirty="0">
                          <a:latin typeface="Arial Narrow" panose="020B0606020202030204" pitchFamily="34" charset="0"/>
                        </a:rPr>
                        <a:t>Subgroup</a:t>
                      </a:r>
                      <a:endParaRPr lang="en-US" sz="1600" dirty="0">
                        <a:latin typeface="Arial Narrow" panose="020B0606020202030204" pitchFamily="34" charset="0"/>
                      </a:endParaRPr>
                    </a:p>
                  </a:txBody>
                  <a:tcPr anchor="ct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19325C"/>
                    </a:solidFill>
                  </a:tcPr>
                </a:tc>
                <a:tc>
                  <a:txBody>
                    <a:bodyPr/>
                    <a:lstStyle/>
                    <a:p>
                      <a:pPr algn="ctr"/>
                      <a:r>
                        <a:rPr lang="en-CA" sz="1600" dirty="0">
                          <a:latin typeface="Arial Narrow" panose="020B0606020202030204" pitchFamily="34" charset="0"/>
                        </a:rPr>
                        <a:t>Apixaban Events</a:t>
                      </a:r>
                    </a:p>
                    <a:p>
                      <a:pPr algn="ctr"/>
                      <a:r>
                        <a:rPr lang="en-CA" sz="1600" dirty="0">
                          <a:latin typeface="Arial Narrow" panose="020B0606020202030204" pitchFamily="34" charset="0"/>
                        </a:rPr>
                        <a:t>(%/year)</a:t>
                      </a:r>
                    </a:p>
                    <a:p>
                      <a:pPr algn="ctr"/>
                      <a:r>
                        <a:rPr lang="en-CA" sz="1400" dirty="0">
                          <a:latin typeface="Arial Narrow" panose="020B0606020202030204" pitchFamily="34" charset="0"/>
                        </a:rPr>
                        <a:t>N=8665*</a:t>
                      </a:r>
                      <a:endParaRPr lang="en-US" sz="1400" dirty="0">
                        <a:latin typeface="Arial Narrow" panose="020B0606020202030204" pitchFamily="34" charset="0"/>
                      </a:endParaRPr>
                    </a:p>
                  </a:txBody>
                  <a:tcPr anchor="ct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19325C"/>
                    </a:solidFill>
                  </a:tcPr>
                </a:tc>
                <a:tc>
                  <a:txBody>
                    <a:bodyPr/>
                    <a:lstStyle/>
                    <a:p>
                      <a:pPr algn="ctr"/>
                      <a:r>
                        <a:rPr lang="en-CA" sz="1600" dirty="0">
                          <a:latin typeface="Arial Narrow" panose="020B0606020202030204" pitchFamily="34" charset="0"/>
                        </a:rPr>
                        <a:t>Warfarin Events</a:t>
                      </a:r>
                    </a:p>
                    <a:p>
                      <a:pPr algn="ctr"/>
                      <a:r>
                        <a:rPr lang="en-CA" sz="1600" dirty="0">
                          <a:latin typeface="Arial Narrow" panose="020B0606020202030204" pitchFamily="34" charset="0"/>
                        </a:rPr>
                        <a:t>(%/year)</a:t>
                      </a:r>
                    </a:p>
                    <a:p>
                      <a:pPr algn="ctr"/>
                      <a:r>
                        <a:rPr lang="en-CA" sz="1400" dirty="0">
                          <a:latin typeface="Arial Narrow" panose="020B0606020202030204" pitchFamily="34" charset="0"/>
                        </a:rPr>
                        <a:t>N=8657*</a:t>
                      </a:r>
                      <a:endParaRPr lang="en-US" sz="1400" dirty="0">
                        <a:latin typeface="Arial Narrow" panose="020B0606020202030204" pitchFamily="34" charset="0"/>
                      </a:endParaRPr>
                    </a:p>
                  </a:txBody>
                  <a:tcPr anchor="ct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19325C"/>
                    </a:solidFill>
                  </a:tcPr>
                </a:tc>
                <a:tc>
                  <a:txBody>
                    <a:bodyPr/>
                    <a:lstStyle/>
                    <a:p>
                      <a:pPr algn="ctr"/>
                      <a:r>
                        <a:rPr lang="en-CA" sz="1600" dirty="0">
                          <a:latin typeface="Arial Narrow" panose="020B0606020202030204" pitchFamily="34" charset="0"/>
                        </a:rPr>
                        <a:t>Apixaban vs. Warfarin</a:t>
                      </a:r>
                    </a:p>
                    <a:p>
                      <a:pPr algn="ctr"/>
                      <a:r>
                        <a:rPr lang="en-CA" sz="1400" dirty="0">
                          <a:latin typeface="Arial Narrow" panose="020B0606020202030204" pitchFamily="34" charset="0"/>
                        </a:rPr>
                        <a:t>HR (95% CI)</a:t>
                      </a:r>
                      <a:endParaRPr lang="en-US" sz="1400" dirty="0">
                        <a:latin typeface="Arial Narrow" panose="020B0606020202030204" pitchFamily="34" charset="0"/>
                      </a:endParaRPr>
                    </a:p>
                  </a:txBody>
                  <a:tcPr anchor="ct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19325C"/>
                    </a:solidFill>
                  </a:tcPr>
                </a:tc>
                <a:tc>
                  <a:txBody>
                    <a:bodyPr/>
                    <a:lstStyle/>
                    <a:p>
                      <a:pPr algn="ctr"/>
                      <a:r>
                        <a:rPr lang="en-CA" sz="2000" i="1" dirty="0" err="1">
                          <a:latin typeface="Arial Narrow" panose="020B0606020202030204" pitchFamily="34" charset="0"/>
                        </a:rPr>
                        <a:t>P</a:t>
                      </a:r>
                      <a:r>
                        <a:rPr lang="en-CA" sz="2000" baseline="-25000" dirty="0" err="1">
                          <a:latin typeface="Arial Narrow" panose="020B0606020202030204" pitchFamily="34" charset="0"/>
                        </a:rPr>
                        <a:t>interaction</a:t>
                      </a:r>
                      <a:endParaRPr lang="en-US" sz="2000" baseline="-25000" dirty="0">
                        <a:latin typeface="Arial Narrow" panose="020B0606020202030204" pitchFamily="34" charset="0"/>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19325C"/>
                    </a:solidFill>
                  </a:tcPr>
                </a:tc>
                <a:extLst>
                  <a:ext uri="{0D108BD9-81ED-4DB2-BD59-A6C34878D82A}">
                    <a16:rowId xmlns:a16="http://schemas.microsoft.com/office/drawing/2014/main" val="2039172308"/>
                  </a:ext>
                </a:extLst>
              </a:tr>
              <a:tr h="370840">
                <a:tc>
                  <a:txBody>
                    <a:bodyPr/>
                    <a:lstStyle/>
                    <a:p>
                      <a:r>
                        <a:rPr lang="en-CA" sz="1600" dirty="0">
                          <a:latin typeface="Arial Narrow" panose="020B0606020202030204" pitchFamily="34" charset="0"/>
                        </a:rPr>
                        <a:t>Stroke / SE</a:t>
                      </a:r>
                      <a:endParaRPr lang="en-US" sz="1600" dirty="0">
                        <a:latin typeface="Arial Narrow" panose="020B0606020202030204" pitchFamily="34" charset="0"/>
                      </a:endParaRPr>
                    </a:p>
                  </a:txBody>
                  <a:tcPr anchor="ct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DCF4F8"/>
                    </a:solidFill>
                  </a:tcPr>
                </a:tc>
                <a:tc>
                  <a:txBody>
                    <a:bodyPr/>
                    <a:lstStyle/>
                    <a:p>
                      <a:pPr algn="ctr"/>
                      <a:r>
                        <a:rPr lang="en-CA" sz="1600" dirty="0">
                          <a:latin typeface="Arial Narrow" panose="020B0606020202030204" pitchFamily="34" charset="0"/>
                        </a:rPr>
                        <a:t>1 DR criterion</a:t>
                      </a:r>
                    </a:p>
                    <a:p>
                      <a:pPr algn="ctr"/>
                      <a:r>
                        <a:rPr lang="en-CA" sz="1600" dirty="0">
                          <a:latin typeface="Arial Narrow" panose="020B0606020202030204" pitchFamily="34" charset="0"/>
                        </a:rPr>
                        <a:t>No DR criterion</a:t>
                      </a:r>
                      <a:endParaRPr lang="en-US" sz="1600" dirty="0">
                        <a:latin typeface="Arial Narrow" panose="020B060602020203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DCF4F8"/>
                    </a:solidFill>
                  </a:tcPr>
                </a:tc>
                <a:tc>
                  <a:txBody>
                    <a:bodyPr/>
                    <a:lstStyle/>
                    <a:p>
                      <a:pPr algn="ctr"/>
                      <a:r>
                        <a:rPr lang="en-CA" sz="1600" dirty="0">
                          <a:latin typeface="Arial Narrow" panose="020B0606020202030204" pitchFamily="34" charset="0"/>
                        </a:rPr>
                        <a:t>63 (1.80)</a:t>
                      </a:r>
                    </a:p>
                    <a:p>
                      <a:pPr algn="ctr"/>
                      <a:r>
                        <a:rPr lang="en-CA" sz="1600" dirty="0">
                          <a:latin typeface="Arial Narrow" panose="020B0606020202030204" pitchFamily="34" charset="0"/>
                        </a:rPr>
                        <a:t>137 (1.10)</a:t>
                      </a:r>
                      <a:endParaRPr lang="en-US" sz="1600" dirty="0">
                        <a:latin typeface="Arial Narrow" panose="020B060602020203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DCF4F8"/>
                    </a:solidFill>
                  </a:tcPr>
                </a:tc>
                <a:tc>
                  <a:txBody>
                    <a:bodyPr/>
                    <a:lstStyle/>
                    <a:p>
                      <a:pPr algn="ctr"/>
                      <a:r>
                        <a:rPr lang="en-CA" sz="1600" dirty="0">
                          <a:latin typeface="Arial Narrow" panose="020B0606020202030204" pitchFamily="34" charset="0"/>
                        </a:rPr>
                        <a:t>67 (1.93)</a:t>
                      </a:r>
                    </a:p>
                    <a:p>
                      <a:pPr algn="ctr"/>
                      <a:r>
                        <a:rPr lang="en-CA" sz="1600" dirty="0">
                          <a:latin typeface="Arial Narrow" panose="020B0606020202030204" pitchFamily="34" charset="0"/>
                        </a:rPr>
                        <a:t>176 (1.42)</a:t>
                      </a:r>
                      <a:endParaRPr lang="en-US" sz="1600" dirty="0">
                        <a:latin typeface="Arial Narrow" panose="020B060602020203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DCF4F8"/>
                    </a:solidFill>
                  </a:tcPr>
                </a:tc>
                <a:tc>
                  <a:txBody>
                    <a:bodyPr/>
                    <a:lstStyle/>
                    <a:p>
                      <a:pPr algn="ctr"/>
                      <a:r>
                        <a:rPr lang="en-CA" sz="1600" dirty="0">
                          <a:latin typeface="Arial Narrow" panose="020B0606020202030204" pitchFamily="34" charset="0"/>
                        </a:rPr>
                        <a:t>0.94 (0.66-1.32)</a:t>
                      </a:r>
                    </a:p>
                    <a:p>
                      <a:pPr algn="ctr"/>
                      <a:r>
                        <a:rPr lang="en-CA" sz="1600" dirty="0">
                          <a:latin typeface="Arial Narrow" panose="020B0606020202030204" pitchFamily="34" charset="0"/>
                        </a:rPr>
                        <a:t>0.77 (0.62-0.97)</a:t>
                      </a:r>
                      <a:endParaRPr lang="en-US" sz="1600" dirty="0">
                        <a:latin typeface="Arial Narrow" panose="020B060602020203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DCF4F8"/>
                    </a:solidFill>
                  </a:tcPr>
                </a:tc>
                <a:tc>
                  <a:txBody>
                    <a:bodyPr/>
                    <a:lstStyle/>
                    <a:p>
                      <a:pPr algn="ctr"/>
                      <a:r>
                        <a:rPr lang="en-CA" sz="1600" dirty="0">
                          <a:latin typeface="Arial Narrow" panose="020B0606020202030204" pitchFamily="34" charset="0"/>
                        </a:rPr>
                        <a:t>0.36</a:t>
                      </a:r>
                      <a:endParaRPr lang="en-US" sz="1600" dirty="0">
                        <a:latin typeface="Arial Narrow" panose="020B0606020202030204" pitchFamily="34" charset="0"/>
                      </a:endParaRPr>
                    </a:p>
                  </a:txBody>
                  <a:tcPr anchor="ct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DCF4F8"/>
                    </a:solidFill>
                  </a:tcPr>
                </a:tc>
                <a:extLst>
                  <a:ext uri="{0D108BD9-81ED-4DB2-BD59-A6C34878D82A}">
                    <a16:rowId xmlns:a16="http://schemas.microsoft.com/office/drawing/2014/main" val="908881761"/>
                  </a:ext>
                </a:extLst>
              </a:tr>
              <a:tr h="370840">
                <a:tc>
                  <a:txBody>
                    <a:bodyPr/>
                    <a:lstStyle/>
                    <a:p>
                      <a:r>
                        <a:rPr lang="en-CA" sz="1600" dirty="0">
                          <a:latin typeface="Arial Narrow" panose="020B0606020202030204" pitchFamily="34" charset="0"/>
                        </a:rPr>
                        <a:t>Ischemic/unspecified stroke</a:t>
                      </a:r>
                      <a:endParaRPr lang="en-US" sz="1600" dirty="0">
                        <a:latin typeface="Arial Narrow" panose="020B0606020202030204" pitchFamily="34" charset="0"/>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CA" sz="1600" dirty="0">
                          <a:latin typeface="Arial Narrow" panose="020B0606020202030204" pitchFamily="34" charset="0"/>
                        </a:rPr>
                        <a:t>1 DR criterion</a:t>
                      </a:r>
                    </a:p>
                    <a:p>
                      <a:pPr algn="ctr"/>
                      <a:r>
                        <a:rPr lang="en-CA" sz="1600" dirty="0">
                          <a:latin typeface="Arial Narrow" panose="020B0606020202030204" pitchFamily="34" charset="0"/>
                        </a:rPr>
                        <a:t>No DR criterion</a:t>
                      </a:r>
                      <a:endParaRPr lang="en-US" sz="16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CA" sz="1600" dirty="0">
                          <a:latin typeface="Arial Narrow" panose="020B0606020202030204" pitchFamily="34" charset="0"/>
                        </a:rPr>
                        <a:t>52 (1.49)</a:t>
                      </a:r>
                    </a:p>
                    <a:p>
                      <a:pPr algn="ctr"/>
                      <a:r>
                        <a:rPr lang="en-CA" sz="1600" dirty="0">
                          <a:latin typeface="Arial Narrow" panose="020B0606020202030204" pitchFamily="34" charset="0"/>
                        </a:rPr>
                        <a:t>100 (0.80)</a:t>
                      </a:r>
                      <a:endParaRPr lang="en-US" sz="16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CA" sz="1600" dirty="0">
                          <a:latin typeface="Arial Narrow" panose="020B0606020202030204" pitchFamily="34" charset="0"/>
                        </a:rPr>
                        <a:t>43 (1.23)</a:t>
                      </a:r>
                    </a:p>
                    <a:p>
                      <a:pPr algn="ctr"/>
                      <a:r>
                        <a:rPr lang="en-CA" sz="1600" dirty="0">
                          <a:latin typeface="Arial Narrow" panose="020B0606020202030204" pitchFamily="34" charset="0"/>
                        </a:rPr>
                        <a:t>118 (0.95)</a:t>
                      </a:r>
                      <a:endParaRPr lang="en-US" sz="16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CA" sz="1600" dirty="0">
                          <a:latin typeface="Arial Narrow" panose="020B0606020202030204" pitchFamily="34" charset="0"/>
                        </a:rPr>
                        <a:t>1.21 (0.81-1.81)</a:t>
                      </a:r>
                    </a:p>
                    <a:p>
                      <a:pPr algn="ctr"/>
                      <a:r>
                        <a:rPr lang="en-CA" sz="1600" dirty="0">
                          <a:latin typeface="Arial Narrow" panose="020B0606020202030204" pitchFamily="34" charset="0"/>
                        </a:rPr>
                        <a:t>0.84 (0.65-1.10)</a:t>
                      </a:r>
                      <a:endParaRPr lang="en-US" sz="16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CA" sz="1600" dirty="0">
                          <a:latin typeface="Arial Narrow" panose="020B0606020202030204" pitchFamily="34" charset="0"/>
                        </a:rPr>
                        <a:t>0.14</a:t>
                      </a:r>
                      <a:endParaRPr lang="en-US" sz="1600" dirty="0">
                        <a:latin typeface="Arial Narrow" panose="020B0606020202030204" pitchFamily="34" charset="0"/>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99875829"/>
                  </a:ext>
                </a:extLst>
              </a:tr>
              <a:tr h="370840">
                <a:tc>
                  <a:txBody>
                    <a:bodyPr/>
                    <a:lstStyle/>
                    <a:p>
                      <a:r>
                        <a:rPr lang="en-CA" sz="1600" dirty="0">
                          <a:latin typeface="Arial Narrow" panose="020B0606020202030204" pitchFamily="34" charset="0"/>
                        </a:rPr>
                        <a:t>All-cause death</a:t>
                      </a:r>
                      <a:endParaRPr lang="en-US" sz="1600" dirty="0">
                        <a:latin typeface="Arial Narrow" panose="020B0606020202030204" pitchFamily="34" charset="0"/>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CF4F8"/>
                    </a:solidFill>
                  </a:tcPr>
                </a:tc>
                <a:tc>
                  <a:txBody>
                    <a:bodyPr/>
                    <a:lstStyle/>
                    <a:p>
                      <a:pPr algn="ctr"/>
                      <a:r>
                        <a:rPr lang="en-CA" sz="1600" dirty="0">
                          <a:latin typeface="Arial Narrow" panose="020B0606020202030204" pitchFamily="34" charset="0"/>
                        </a:rPr>
                        <a:t>1 DR criterion</a:t>
                      </a:r>
                    </a:p>
                    <a:p>
                      <a:pPr algn="ctr"/>
                      <a:r>
                        <a:rPr lang="en-CA" sz="1600" dirty="0">
                          <a:latin typeface="Arial Narrow" panose="020B0606020202030204" pitchFamily="34" charset="0"/>
                        </a:rPr>
                        <a:t>No DR criterion</a:t>
                      </a:r>
                      <a:endParaRPr lang="en-US" sz="16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CF4F8"/>
                    </a:solidFill>
                  </a:tcPr>
                </a:tc>
                <a:tc>
                  <a:txBody>
                    <a:bodyPr/>
                    <a:lstStyle/>
                    <a:p>
                      <a:pPr algn="ctr"/>
                      <a:r>
                        <a:rPr lang="en-CA" sz="1600" dirty="0">
                          <a:latin typeface="Arial Narrow" panose="020B0606020202030204" pitchFamily="34" charset="0"/>
                        </a:rPr>
                        <a:t>205 (5.74)</a:t>
                      </a:r>
                    </a:p>
                    <a:p>
                      <a:pPr algn="ctr"/>
                      <a:r>
                        <a:rPr lang="en-CA" sz="1600" dirty="0">
                          <a:latin typeface="Arial Narrow" panose="020B0606020202030204" pitchFamily="34" charset="0"/>
                        </a:rPr>
                        <a:t>322 (2.52)</a:t>
                      </a:r>
                      <a:endParaRPr lang="en-US" sz="16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CF4F8"/>
                    </a:solidFill>
                  </a:tcPr>
                </a:tc>
                <a:tc>
                  <a:txBody>
                    <a:bodyPr/>
                    <a:lstStyle/>
                    <a:p>
                      <a:pPr algn="ctr"/>
                      <a:r>
                        <a:rPr lang="en-CA" sz="1600" dirty="0">
                          <a:latin typeface="Arial Narrow" panose="020B0606020202030204" pitchFamily="34" charset="0"/>
                        </a:rPr>
                        <a:t>197 (5.50)</a:t>
                      </a:r>
                    </a:p>
                    <a:p>
                      <a:pPr algn="ctr"/>
                      <a:r>
                        <a:rPr lang="en-CA" sz="1600" dirty="0">
                          <a:latin typeface="Arial Narrow" panose="020B0606020202030204" pitchFamily="34" charset="0"/>
                        </a:rPr>
                        <a:t>390 (3.07)</a:t>
                      </a:r>
                      <a:endParaRPr lang="en-US" sz="16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CF4F8"/>
                    </a:solidFill>
                  </a:tcPr>
                </a:tc>
                <a:tc>
                  <a:txBody>
                    <a:bodyPr/>
                    <a:lstStyle/>
                    <a:p>
                      <a:pPr algn="ctr"/>
                      <a:r>
                        <a:rPr lang="en-CA" sz="1600" dirty="0">
                          <a:latin typeface="Arial Narrow" panose="020B0606020202030204" pitchFamily="34" charset="0"/>
                        </a:rPr>
                        <a:t>1.04 (0.86-1.27)</a:t>
                      </a:r>
                    </a:p>
                    <a:p>
                      <a:pPr algn="ctr"/>
                      <a:r>
                        <a:rPr lang="en-CA" sz="1600" dirty="0">
                          <a:latin typeface="Arial Narrow" panose="020B0606020202030204" pitchFamily="34" charset="0"/>
                        </a:rPr>
                        <a:t>0.82 (0.71-0.95)</a:t>
                      </a:r>
                      <a:endParaRPr lang="en-US" sz="16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CF4F8"/>
                    </a:solidFill>
                  </a:tcPr>
                </a:tc>
                <a:tc>
                  <a:txBody>
                    <a:bodyPr/>
                    <a:lstStyle/>
                    <a:p>
                      <a:pPr algn="ctr"/>
                      <a:r>
                        <a:rPr lang="en-CA" sz="1600" dirty="0">
                          <a:latin typeface="Arial Narrow" panose="020B0606020202030204" pitchFamily="34" charset="0"/>
                        </a:rPr>
                        <a:t>0.054</a:t>
                      </a:r>
                      <a:endParaRPr lang="en-US" sz="1600" dirty="0">
                        <a:latin typeface="Arial Narrow" panose="020B0606020202030204" pitchFamily="34" charset="0"/>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CF4F8"/>
                    </a:solidFill>
                  </a:tcPr>
                </a:tc>
                <a:extLst>
                  <a:ext uri="{0D108BD9-81ED-4DB2-BD59-A6C34878D82A}">
                    <a16:rowId xmlns:a16="http://schemas.microsoft.com/office/drawing/2014/main" val="32377513"/>
                  </a:ext>
                </a:extLst>
              </a:tr>
              <a:tr h="370840">
                <a:tc>
                  <a:txBody>
                    <a:bodyPr/>
                    <a:lstStyle/>
                    <a:p>
                      <a:r>
                        <a:rPr lang="en-CA" sz="1600" dirty="0">
                          <a:latin typeface="Arial Narrow" panose="020B0606020202030204" pitchFamily="34" charset="0"/>
                        </a:rPr>
                        <a:t>CV death</a:t>
                      </a:r>
                      <a:endParaRPr lang="en-US" sz="1600" dirty="0">
                        <a:latin typeface="Arial Narrow" panose="020B0606020202030204" pitchFamily="34" charset="0"/>
                      </a:endParaRP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CA" sz="1600" dirty="0">
                          <a:latin typeface="Arial Narrow" panose="020B0606020202030204" pitchFamily="34" charset="0"/>
                        </a:rPr>
                        <a:t>1 DR criterion</a:t>
                      </a:r>
                    </a:p>
                    <a:p>
                      <a:pPr algn="ctr"/>
                      <a:r>
                        <a:rPr lang="en-CA" sz="1600" dirty="0">
                          <a:latin typeface="Arial Narrow" panose="020B0606020202030204" pitchFamily="34" charset="0"/>
                        </a:rPr>
                        <a:t>No DR criterion</a:t>
                      </a:r>
                      <a:endParaRPr lang="en-US" sz="1600" dirty="0">
                        <a:latin typeface="Arial Narrow" panose="020B060602020203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CA" sz="1600" dirty="0">
                          <a:latin typeface="Arial Narrow" panose="020B0606020202030204" pitchFamily="34" charset="0"/>
                        </a:rPr>
                        <a:t>101 (2.83)</a:t>
                      </a:r>
                    </a:p>
                    <a:p>
                      <a:pPr algn="ctr"/>
                      <a:r>
                        <a:rPr lang="en-CA" sz="1600" dirty="0">
                          <a:latin typeface="Arial Narrow" panose="020B0606020202030204" pitchFamily="34" charset="0"/>
                        </a:rPr>
                        <a:t>173 (1.35)</a:t>
                      </a:r>
                      <a:endParaRPr lang="en-US" sz="1600" dirty="0">
                        <a:latin typeface="Arial Narrow" panose="020B060602020203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CA" sz="1600" dirty="0">
                          <a:latin typeface="Arial Narrow" panose="020B0606020202030204" pitchFamily="34" charset="0"/>
                        </a:rPr>
                        <a:t>97 (2.71)</a:t>
                      </a:r>
                    </a:p>
                    <a:p>
                      <a:pPr algn="ctr"/>
                      <a:r>
                        <a:rPr lang="en-CA" sz="1600" dirty="0">
                          <a:latin typeface="Arial Narrow" panose="020B0606020202030204" pitchFamily="34" charset="0"/>
                        </a:rPr>
                        <a:t>201 (1.58)</a:t>
                      </a:r>
                      <a:endParaRPr lang="en-US" sz="1600" dirty="0">
                        <a:latin typeface="Arial Narrow" panose="020B060602020203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CA" sz="1600" dirty="0">
                          <a:latin typeface="Arial Narrow" panose="020B0606020202030204" pitchFamily="34" charset="0"/>
                        </a:rPr>
                        <a:t>1.04 (0.79-1.38)</a:t>
                      </a:r>
                    </a:p>
                    <a:p>
                      <a:pPr algn="ctr"/>
                      <a:r>
                        <a:rPr lang="en-CA" sz="1600" dirty="0">
                          <a:latin typeface="Arial Narrow" panose="020B0606020202030204" pitchFamily="34" charset="0"/>
                        </a:rPr>
                        <a:t>0.86 (0.70-1.05)</a:t>
                      </a:r>
                      <a:endParaRPr lang="en-US" sz="1600" dirty="0">
                        <a:latin typeface="Arial Narrow" panose="020B0606020202030204"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CA" sz="1600" dirty="0">
                          <a:latin typeface="Arial Narrow" panose="020B0606020202030204" pitchFamily="34" charset="0"/>
                        </a:rPr>
                        <a:t>0.26</a:t>
                      </a:r>
                      <a:endParaRPr lang="en-US" sz="1600" dirty="0">
                        <a:latin typeface="Arial Narrow" panose="020B0606020202030204" pitchFamily="34" charset="0"/>
                      </a:endParaRPr>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2538791"/>
                  </a:ext>
                </a:extLst>
              </a:tr>
            </a:tbl>
          </a:graphicData>
        </a:graphic>
      </p:graphicFrame>
      <p:sp>
        <p:nvSpPr>
          <p:cNvPr id="11" name="TextBox 10">
            <a:extLst>
              <a:ext uri="{FF2B5EF4-FFF2-40B4-BE49-F238E27FC236}">
                <a16:creationId xmlns:a16="http://schemas.microsoft.com/office/drawing/2014/main" id="{F5A53EA0-5D19-48F1-B701-E75FF974BC90}"/>
              </a:ext>
            </a:extLst>
          </p:cNvPr>
          <p:cNvSpPr txBox="1"/>
          <p:nvPr/>
        </p:nvSpPr>
        <p:spPr>
          <a:xfrm>
            <a:off x="7444" y="5468299"/>
            <a:ext cx="7877060" cy="492443"/>
          </a:xfrm>
          <a:prstGeom prst="rect">
            <a:avLst/>
          </a:prstGeom>
          <a:noFill/>
        </p:spPr>
        <p:txBody>
          <a:bodyPr wrap="square" rtlCol="0">
            <a:spAutoFit/>
          </a:bodyPr>
          <a:lstStyle/>
          <a:p>
            <a:r>
              <a:rPr lang="en-CA" sz="1400" b="1" dirty="0">
                <a:latin typeface="Arial Narrow" panose="020B0606020202030204" pitchFamily="34" charset="0"/>
              </a:rPr>
              <a:t>* Includes subjects randomized to apixaban 5 mg BID (standard dose)</a:t>
            </a:r>
          </a:p>
          <a:p>
            <a:r>
              <a:rPr lang="en-CA" sz="1200" b="1" dirty="0">
                <a:latin typeface="Arial Narrow" panose="020B0606020202030204" pitchFamily="34" charset="0"/>
              </a:rPr>
              <a:t>CI = Confidence Interval; CV = Cardiovascular; DR = Dose Reduction; HR = Hazard Ratio; SE = Systemic Embolism </a:t>
            </a:r>
            <a:endParaRPr lang="en-US" sz="1200" b="1" dirty="0">
              <a:latin typeface="Arial Narrow" panose="020B0606020202030204" pitchFamily="34" charset="0"/>
            </a:endParaRPr>
          </a:p>
        </p:txBody>
      </p:sp>
    </p:spTree>
    <p:extLst>
      <p:ext uri="{BB962C8B-B14F-4D97-AF65-F5344CB8AC3E}">
        <p14:creationId xmlns:p14="http://schemas.microsoft.com/office/powerpoint/2010/main" val="2252460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l="-18000" r="-1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39000">
                <a:schemeClr val="tx2"/>
              </a:gs>
              <a:gs pos="100000">
                <a:srgbClr val="F2FBF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6DF1E92-7EF4-481E-8FFD-AFF59D5011C1}"/>
              </a:ext>
            </a:extLst>
          </p:cNvPr>
          <p:cNvSpPr txBox="1"/>
          <p:nvPr/>
        </p:nvSpPr>
        <p:spPr>
          <a:xfrm>
            <a:off x="253753" y="3269870"/>
            <a:ext cx="8740424" cy="1446550"/>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What are some of  the misconceptions about DOAC doses?</a:t>
            </a:r>
            <a:endParaRPr kumimoji="0" lang="en-IN" sz="3200" b="0" i="0" u="none" strike="noStrike" kern="1200" cap="none" spc="10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Case 9</a:t>
            </a:r>
            <a:endParaRPr kumimoji="0" lang="en-US"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endParaRPr>
          </a:p>
        </p:txBody>
      </p:sp>
      <p:pic>
        <p:nvPicPr>
          <p:cNvPr id="10" name="Picture 9" descr="A close up of a sign&#10;&#10;Description automatically generated">
            <a:extLst>
              <a:ext uri="{FF2B5EF4-FFF2-40B4-BE49-F238E27FC236}">
                <a16:creationId xmlns:a16="http://schemas.microsoft.com/office/drawing/2014/main" id="{AE75ECD9-4281-4456-9727-601899678D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797" y="522071"/>
            <a:ext cx="1399420" cy="3153621"/>
          </a:xfrm>
          <a:prstGeom prst="rect">
            <a:avLst/>
          </a:prstGeom>
        </p:spPr>
      </p:pic>
    </p:spTree>
    <p:extLst>
      <p:ext uri="{BB962C8B-B14F-4D97-AF65-F5344CB8AC3E}">
        <p14:creationId xmlns:p14="http://schemas.microsoft.com/office/powerpoint/2010/main" val="2011086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6" y="295864"/>
            <a:ext cx="6529356"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Misconceptions About DOAC Doses</a:t>
            </a:r>
          </a:p>
        </p:txBody>
      </p:sp>
      <p:sp>
        <p:nvSpPr>
          <p:cNvPr id="3" name="TextBox 2">
            <a:extLst>
              <a:ext uri="{FF2B5EF4-FFF2-40B4-BE49-F238E27FC236}">
                <a16:creationId xmlns:a16="http://schemas.microsoft.com/office/drawing/2014/main" id="{F31B5431-CA6D-42CD-8B49-DCB1F1DE53E6}"/>
              </a:ext>
            </a:extLst>
          </p:cNvPr>
          <p:cNvSpPr txBox="1"/>
          <p:nvPr/>
        </p:nvSpPr>
        <p:spPr>
          <a:xfrm>
            <a:off x="478971" y="1364566"/>
            <a:ext cx="8425543" cy="4770537"/>
          </a:xfrm>
          <a:prstGeom prst="rect">
            <a:avLst/>
          </a:prstGeom>
          <a:noFill/>
        </p:spPr>
        <p:txBody>
          <a:bodyPr wrap="square" rtlCol="0">
            <a:spAutoFit/>
          </a:bodyPr>
          <a:lstStyle/>
          <a:p>
            <a:pPr marL="284163" indent="-284163" defTabSz="914400">
              <a:buClr>
                <a:srgbClr val="00B0F0"/>
              </a:buClr>
              <a:buFont typeface="Wingdings" panose="05000000000000000000" pitchFamily="2" charset="2"/>
              <a:buChar char="§"/>
            </a:pPr>
            <a:r>
              <a:rPr lang="en-CA" sz="2800" b="1" dirty="0">
                <a:solidFill>
                  <a:schemeClr val="tx1">
                    <a:lumMod val="85000"/>
                    <a:lumOff val="15000"/>
                  </a:schemeClr>
                </a:solidFill>
                <a:latin typeface="Arial Narrow" panose="020B0606020202030204" pitchFamily="34" charset="0"/>
              </a:rPr>
              <a:t>Misconceptions about DOAC dosing results in the underutilization of DOACs but also the excessive and/or inappropriate use of the reduced doses </a:t>
            </a:r>
          </a:p>
          <a:p>
            <a:pPr defTabSz="914400">
              <a:buClr>
                <a:srgbClr val="00B0F0"/>
              </a:buClr>
            </a:pPr>
            <a:endParaRPr lang="en-CA" sz="2400" b="1" dirty="0">
              <a:solidFill>
                <a:schemeClr val="tx1">
                  <a:lumMod val="85000"/>
                  <a:lumOff val="15000"/>
                </a:schemeClr>
              </a:solidFill>
              <a:latin typeface="Arial Narrow" panose="020B0606020202030204" pitchFamily="34" charset="0"/>
            </a:endParaRPr>
          </a:p>
          <a:p>
            <a:pPr marL="741363" lvl="1" indent="-284163" defTabSz="914400">
              <a:buClr>
                <a:srgbClr val="00B0F0"/>
              </a:buClr>
              <a:buFont typeface="Wingdings" panose="05000000000000000000" pitchFamily="2" charset="2"/>
              <a:buChar char="§"/>
            </a:pPr>
            <a:r>
              <a:rPr lang="en-CA" sz="2400" b="1" dirty="0">
                <a:solidFill>
                  <a:schemeClr val="tx1">
                    <a:lumMod val="85000"/>
                    <a:lumOff val="15000"/>
                  </a:schemeClr>
                </a:solidFill>
                <a:latin typeface="Arial Narrow" panose="020B0606020202030204" pitchFamily="34" charset="0"/>
              </a:rPr>
              <a:t>Physicians choosing a lower dose of a DOAC are often driven out of fear of causing a bleed</a:t>
            </a:r>
          </a:p>
          <a:p>
            <a:pPr marL="741363" lvl="1" indent="-284163" defTabSz="914400">
              <a:buClr>
                <a:srgbClr val="00B0F0"/>
              </a:buClr>
              <a:buFont typeface="Wingdings" panose="05000000000000000000" pitchFamily="2" charset="2"/>
              <a:buChar char="§"/>
            </a:pPr>
            <a:r>
              <a:rPr lang="en-CA" sz="2400" b="1" dirty="0">
                <a:solidFill>
                  <a:schemeClr val="tx1">
                    <a:lumMod val="85000"/>
                    <a:lumOff val="15000"/>
                  </a:schemeClr>
                </a:solidFill>
                <a:latin typeface="Arial Narrow" panose="020B0606020202030204" pitchFamily="34" charset="0"/>
              </a:rPr>
              <a:t>Nonetheless, by lowering the dose of a DOAC, or not anticoagulating at all, patients are at higher risk for stroke because of inadequate treatment </a:t>
            </a:r>
          </a:p>
          <a:p>
            <a:pPr marL="741363" lvl="1" indent="-284163" defTabSz="914400">
              <a:buClr>
                <a:srgbClr val="00B0F0"/>
              </a:buClr>
              <a:buFont typeface="Wingdings" panose="05000000000000000000" pitchFamily="2" charset="2"/>
              <a:buChar char="§"/>
            </a:pPr>
            <a:r>
              <a:rPr lang="en-CA" sz="2400" b="1" dirty="0">
                <a:solidFill>
                  <a:schemeClr val="tx1">
                    <a:lumMod val="85000"/>
                    <a:lumOff val="15000"/>
                  </a:schemeClr>
                </a:solidFill>
                <a:latin typeface="Arial Narrow" panose="020B0606020202030204" pitchFamily="34" charset="0"/>
              </a:rPr>
              <a:t>Physicians perceive older patients with AF having a stroke as the natural course of the disease vs. causing a bleed as a result of their actions</a:t>
            </a:r>
          </a:p>
        </p:txBody>
      </p:sp>
    </p:spTree>
    <p:extLst>
      <p:ext uri="{BB962C8B-B14F-4D97-AF65-F5344CB8AC3E}">
        <p14:creationId xmlns:p14="http://schemas.microsoft.com/office/powerpoint/2010/main" val="13946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l="-18000" r="-1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39000">
                <a:schemeClr val="tx2"/>
              </a:gs>
              <a:gs pos="100000">
                <a:srgbClr val="F2FBF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6DF1E92-7EF4-481E-8FFD-AFF59D5011C1}"/>
              </a:ext>
            </a:extLst>
          </p:cNvPr>
          <p:cNvSpPr txBox="1"/>
          <p:nvPr/>
        </p:nvSpPr>
        <p:spPr>
          <a:xfrm>
            <a:off x="253753" y="3269870"/>
            <a:ext cx="8740424" cy="1446550"/>
          </a:xfrm>
          <a:prstGeom prst="rect">
            <a:avLst/>
          </a:prstGeom>
          <a:noFill/>
        </p:spPr>
        <p:txBody>
          <a:bodyPr wrap="square" rtlCol="0" anchor="ctr">
            <a:spAutoFit/>
          </a:bodyPr>
          <a:lstStyle/>
          <a:p>
            <a:pPr lvl="0" algn="ctr"/>
            <a:r>
              <a:rPr lang="en-CA" sz="4400" b="1" dirty="0">
                <a:solidFill>
                  <a:prstClr val="white"/>
                </a:solidFill>
                <a:latin typeface="Arial Narrow" panose="020B0606020202030204" pitchFamily="34" charset="0"/>
              </a:rPr>
              <a:t>What is the impact of inappropriate dosing?</a:t>
            </a:r>
          </a:p>
        </p:txBody>
      </p:sp>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Case 9</a:t>
            </a:r>
            <a:endParaRPr kumimoji="0" lang="en-US"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endParaRPr>
          </a:p>
        </p:txBody>
      </p:sp>
      <p:pic>
        <p:nvPicPr>
          <p:cNvPr id="10" name="Picture 9" descr="A close up of a sign&#10;&#10;Description automatically generated">
            <a:extLst>
              <a:ext uri="{FF2B5EF4-FFF2-40B4-BE49-F238E27FC236}">
                <a16:creationId xmlns:a16="http://schemas.microsoft.com/office/drawing/2014/main" id="{AE75ECD9-4281-4456-9727-601899678D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797" y="522071"/>
            <a:ext cx="1399420" cy="3153621"/>
          </a:xfrm>
          <a:prstGeom prst="rect">
            <a:avLst/>
          </a:prstGeom>
        </p:spPr>
      </p:pic>
    </p:spTree>
    <p:extLst>
      <p:ext uri="{BB962C8B-B14F-4D97-AF65-F5344CB8AC3E}">
        <p14:creationId xmlns:p14="http://schemas.microsoft.com/office/powerpoint/2010/main" val="751610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7AF3779-9D07-4EE3-9E5D-53EA1B007086}"/>
              </a:ext>
            </a:extLst>
          </p:cNvPr>
          <p:cNvPicPr>
            <a:picLocks noChangeAspect="1"/>
          </p:cNvPicPr>
          <p:nvPr/>
        </p:nvPicPr>
        <p:blipFill>
          <a:blip r:embed="rId3"/>
          <a:stretch>
            <a:fillRect/>
          </a:stretch>
        </p:blipFill>
        <p:spPr>
          <a:xfrm>
            <a:off x="349484" y="1256611"/>
            <a:ext cx="8515351" cy="4348162"/>
          </a:xfrm>
          <a:prstGeom prst="rect">
            <a:avLst/>
          </a:prstGeom>
        </p:spPr>
      </p:pic>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6" y="94441"/>
            <a:ext cx="6529356"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Frequency and Outcomes of Reduced Dose DOACs: Result From ORBIT-AF II</a:t>
            </a: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TextBox 11">
            <a:extLst>
              <a:ext uri="{FF2B5EF4-FFF2-40B4-BE49-F238E27FC236}">
                <a16:creationId xmlns:a16="http://schemas.microsoft.com/office/drawing/2014/main" id="{0DB1C1FF-267D-4AFC-A457-F56A1D44D526}"/>
              </a:ext>
            </a:extLst>
          </p:cNvPr>
          <p:cNvSpPr txBox="1"/>
          <p:nvPr/>
        </p:nvSpPr>
        <p:spPr>
          <a:xfrm>
            <a:off x="1012920" y="5178787"/>
            <a:ext cx="3817890" cy="338554"/>
          </a:xfrm>
          <a:prstGeom prst="rect">
            <a:avLst/>
          </a:prstGeom>
          <a:noFill/>
        </p:spPr>
        <p:txBody>
          <a:bodyPr wrap="square" rtlCol="0">
            <a:spAutoFit/>
          </a:bodyPr>
          <a:lstStyle/>
          <a:p>
            <a:pPr algn="ctr" defTabSz="514350">
              <a:defRPr/>
            </a:pPr>
            <a:r>
              <a:rPr lang="fr-CA" sz="1600" b="1" dirty="0">
                <a:latin typeface="Arial Narrow" panose="020B0606020202030204" pitchFamily="34" charset="0"/>
              </a:rPr>
              <a:t>Standard Dose</a:t>
            </a:r>
          </a:p>
        </p:txBody>
      </p:sp>
      <p:sp>
        <p:nvSpPr>
          <p:cNvPr id="13" name="TextBox 12">
            <a:extLst>
              <a:ext uri="{FF2B5EF4-FFF2-40B4-BE49-F238E27FC236}">
                <a16:creationId xmlns:a16="http://schemas.microsoft.com/office/drawing/2014/main" id="{4E34796A-51BA-42FB-9785-6D8DFD63EEF4}"/>
              </a:ext>
            </a:extLst>
          </p:cNvPr>
          <p:cNvSpPr txBox="1"/>
          <p:nvPr/>
        </p:nvSpPr>
        <p:spPr>
          <a:xfrm>
            <a:off x="4830810" y="5178787"/>
            <a:ext cx="3817890" cy="338554"/>
          </a:xfrm>
          <a:prstGeom prst="rect">
            <a:avLst/>
          </a:prstGeom>
          <a:noFill/>
        </p:spPr>
        <p:txBody>
          <a:bodyPr wrap="square" rtlCol="0">
            <a:spAutoFit/>
          </a:bodyPr>
          <a:lstStyle/>
          <a:p>
            <a:pPr algn="ctr" defTabSz="514350">
              <a:defRPr/>
            </a:pPr>
            <a:r>
              <a:rPr lang="fr-CA" sz="1600" b="1" dirty="0" err="1">
                <a:latin typeface="Arial Narrow" panose="020B0606020202030204" pitchFamily="34" charset="0"/>
              </a:rPr>
              <a:t>Reduced</a:t>
            </a:r>
            <a:r>
              <a:rPr lang="fr-CA" sz="1600" b="1" dirty="0">
                <a:latin typeface="Arial Narrow" panose="020B0606020202030204" pitchFamily="34" charset="0"/>
              </a:rPr>
              <a:t> Dose</a:t>
            </a:r>
          </a:p>
        </p:txBody>
      </p:sp>
      <p:cxnSp>
        <p:nvCxnSpPr>
          <p:cNvPr id="14" name="Straight Connector 13">
            <a:extLst>
              <a:ext uri="{FF2B5EF4-FFF2-40B4-BE49-F238E27FC236}">
                <a16:creationId xmlns:a16="http://schemas.microsoft.com/office/drawing/2014/main" id="{8E8380AB-BEB2-4679-89CF-10A925A13F0B}"/>
              </a:ext>
            </a:extLst>
          </p:cNvPr>
          <p:cNvCxnSpPr>
            <a:cxnSpLocks/>
          </p:cNvCxnSpPr>
          <p:nvPr/>
        </p:nvCxnSpPr>
        <p:spPr>
          <a:xfrm>
            <a:off x="4806745" y="1995633"/>
            <a:ext cx="0" cy="2926080"/>
          </a:xfrm>
          <a:prstGeom prst="line">
            <a:avLst/>
          </a:prstGeom>
          <a:ln>
            <a:solidFill>
              <a:schemeClr val="tx1">
                <a:lumMod val="75000"/>
                <a:lumOff val="25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itre 1">
            <a:extLst>
              <a:ext uri="{FF2B5EF4-FFF2-40B4-BE49-F238E27FC236}">
                <a16:creationId xmlns:a16="http://schemas.microsoft.com/office/drawing/2014/main" id="{F4E9C97E-1E73-4CDD-B691-F1F47517C415}"/>
              </a:ext>
            </a:extLst>
          </p:cNvPr>
          <p:cNvSpPr txBox="1">
            <a:spLocks/>
          </p:cNvSpPr>
          <p:nvPr/>
        </p:nvSpPr>
        <p:spPr>
          <a:xfrm>
            <a:off x="904709" y="5548329"/>
            <a:ext cx="7610642" cy="712746"/>
          </a:xfrm>
          <a:prstGeom prst="rect">
            <a:avLst/>
          </a:prstGeom>
          <a:noFill/>
        </p:spPr>
        <p:txBody>
          <a:bodyPr lIns="51435" tIns="25718" rIns="51435" bIns="25718"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fr-CA" sz="2000" b="1" dirty="0" err="1">
                <a:solidFill>
                  <a:prstClr val="black"/>
                </a:solidFill>
                <a:latin typeface="Arial Narrow" panose="020B0606020202030204" pitchFamily="34" charset="0"/>
              </a:rPr>
              <a:t>Underdosing</a:t>
            </a:r>
            <a:r>
              <a:rPr lang="fr-CA" sz="2000" b="1" dirty="0">
                <a:solidFill>
                  <a:prstClr val="black"/>
                </a:solidFill>
                <a:latin typeface="Arial Narrow" panose="020B0606020202030204" pitchFamily="34" charset="0"/>
              </a:rPr>
              <a:t> </a:t>
            </a:r>
            <a:r>
              <a:rPr lang="fr-CA" sz="2000" b="1" dirty="0" err="1">
                <a:solidFill>
                  <a:prstClr val="black"/>
                </a:solidFill>
                <a:latin typeface="Arial Narrow" panose="020B0606020202030204" pitchFamily="34" charset="0"/>
              </a:rPr>
              <a:t>is</a:t>
            </a:r>
            <a:r>
              <a:rPr lang="fr-CA" sz="2000" b="1" dirty="0">
                <a:solidFill>
                  <a:prstClr val="black"/>
                </a:solidFill>
                <a:latin typeface="Arial Narrow" panose="020B0606020202030204" pitchFamily="34" charset="0"/>
              </a:rPr>
              <a:t> </a:t>
            </a:r>
            <a:r>
              <a:rPr lang="fr-CA" sz="2000" b="1" dirty="0" err="1">
                <a:solidFill>
                  <a:prstClr val="black"/>
                </a:solidFill>
                <a:latin typeface="Arial Narrow" panose="020B0606020202030204" pitchFamily="34" charset="0"/>
              </a:rPr>
              <a:t>common</a:t>
            </a:r>
            <a:r>
              <a:rPr lang="fr-CA" sz="2000" b="1" dirty="0">
                <a:solidFill>
                  <a:prstClr val="black"/>
                </a:solidFill>
                <a:latin typeface="Arial Narrow" panose="020B0606020202030204" pitchFamily="34" charset="0"/>
              </a:rPr>
              <a:t>: </a:t>
            </a:r>
            <a:r>
              <a:rPr lang="fr-CA" sz="2000" b="1" dirty="0">
                <a:solidFill>
                  <a:srgbClr val="FFC000"/>
                </a:solidFill>
                <a:latin typeface="Arial Narrow" panose="020B0606020202030204" pitchFamily="34" charset="0"/>
              </a:rPr>
              <a:t>50% </a:t>
            </a:r>
            <a:r>
              <a:rPr lang="fr-CA" sz="2000" b="1" dirty="0">
                <a:solidFill>
                  <a:prstClr val="black"/>
                </a:solidFill>
                <a:latin typeface="Arial Narrow" panose="020B0606020202030204" pitchFamily="34" charset="0"/>
              </a:rPr>
              <a:t>of patients </a:t>
            </a:r>
            <a:r>
              <a:rPr lang="fr-CA" sz="2000" b="1" dirty="0" err="1">
                <a:solidFill>
                  <a:prstClr val="black"/>
                </a:solidFill>
                <a:latin typeface="Arial Narrow" panose="020B0606020202030204" pitchFamily="34" charset="0"/>
              </a:rPr>
              <a:t>treated</a:t>
            </a:r>
            <a:r>
              <a:rPr lang="fr-CA" sz="2000" b="1" dirty="0">
                <a:solidFill>
                  <a:prstClr val="black"/>
                </a:solidFill>
                <a:latin typeface="Arial Narrow" panose="020B0606020202030204" pitchFamily="34" charset="0"/>
              </a:rPr>
              <a:t> </a:t>
            </a:r>
            <a:r>
              <a:rPr lang="fr-CA" sz="2000" b="1" dirty="0" err="1">
                <a:solidFill>
                  <a:prstClr val="black"/>
                </a:solidFill>
                <a:latin typeface="Arial Narrow" panose="020B0606020202030204" pitchFamily="34" charset="0"/>
              </a:rPr>
              <a:t>with</a:t>
            </a:r>
            <a:r>
              <a:rPr lang="fr-CA" sz="2000" b="1" dirty="0">
                <a:solidFill>
                  <a:prstClr val="black"/>
                </a:solidFill>
                <a:latin typeface="Arial Narrow" panose="020B0606020202030204" pitchFamily="34" charset="0"/>
              </a:rPr>
              <a:t> </a:t>
            </a:r>
            <a:r>
              <a:rPr lang="fr-CA" sz="2000" b="1" dirty="0" err="1">
                <a:solidFill>
                  <a:prstClr val="black"/>
                </a:solidFill>
                <a:latin typeface="Arial Narrow" panose="020B0606020202030204" pitchFamily="34" charset="0"/>
              </a:rPr>
              <a:t>low</a:t>
            </a:r>
            <a:r>
              <a:rPr lang="fr-CA" sz="2000" b="1" dirty="0">
                <a:solidFill>
                  <a:prstClr val="black"/>
                </a:solidFill>
                <a:latin typeface="Arial Narrow" panose="020B0606020202030204" pitchFamily="34" charset="0"/>
              </a:rPr>
              <a:t> dose </a:t>
            </a:r>
            <a:r>
              <a:rPr lang="fr-CA" sz="2000" b="1" dirty="0" err="1">
                <a:solidFill>
                  <a:prstClr val="black"/>
                </a:solidFill>
                <a:latin typeface="Arial Narrow" panose="020B0606020202030204" pitchFamily="34" charset="0"/>
              </a:rPr>
              <a:t>DOACs</a:t>
            </a:r>
            <a:r>
              <a:rPr lang="fr-CA" sz="2000" b="1" dirty="0">
                <a:solidFill>
                  <a:prstClr val="black"/>
                </a:solidFill>
                <a:latin typeface="Arial Narrow" panose="020B0606020202030204" pitchFamily="34" charset="0"/>
              </a:rPr>
              <a:t> </a:t>
            </a:r>
            <a:r>
              <a:rPr lang="fr-CA" sz="2000" b="1" dirty="0" err="1">
                <a:solidFill>
                  <a:prstClr val="black"/>
                </a:solidFill>
                <a:latin typeface="Arial Narrow" panose="020B0606020202030204" pitchFamily="34" charset="0"/>
              </a:rPr>
              <a:t>should</a:t>
            </a:r>
            <a:r>
              <a:rPr lang="fr-CA" sz="2000" b="1" dirty="0">
                <a:solidFill>
                  <a:prstClr val="black"/>
                </a:solidFill>
                <a:latin typeface="Arial Narrow" panose="020B0606020202030204" pitchFamily="34" charset="0"/>
              </a:rPr>
              <a:t> </a:t>
            </a:r>
            <a:r>
              <a:rPr lang="fr-CA" sz="2000" b="1" dirty="0" err="1">
                <a:solidFill>
                  <a:prstClr val="black"/>
                </a:solidFill>
                <a:latin typeface="Arial Narrow" panose="020B0606020202030204" pitchFamily="34" charset="0"/>
              </a:rPr>
              <a:t>be</a:t>
            </a:r>
            <a:r>
              <a:rPr lang="fr-CA" sz="2000" b="1" dirty="0">
                <a:solidFill>
                  <a:prstClr val="black"/>
                </a:solidFill>
                <a:latin typeface="Arial Narrow" panose="020B0606020202030204" pitchFamily="34" charset="0"/>
              </a:rPr>
              <a:t> on </a:t>
            </a:r>
            <a:r>
              <a:rPr lang="fr-CA" sz="2000" b="1" dirty="0" err="1">
                <a:solidFill>
                  <a:prstClr val="black"/>
                </a:solidFill>
                <a:latin typeface="Arial Narrow" panose="020B0606020202030204" pitchFamily="34" charset="0"/>
              </a:rPr>
              <a:t>high</a:t>
            </a:r>
            <a:r>
              <a:rPr lang="fr-CA" sz="2000" b="1" dirty="0">
                <a:solidFill>
                  <a:prstClr val="black"/>
                </a:solidFill>
                <a:latin typeface="Arial Narrow" panose="020B0606020202030204" pitchFamily="34" charset="0"/>
              </a:rPr>
              <a:t> dosage</a:t>
            </a:r>
            <a:endParaRPr lang="fr-CA" sz="2000" b="1" u="sng" dirty="0">
              <a:solidFill>
                <a:prstClr val="black"/>
              </a:solidFill>
              <a:latin typeface="Arial Narrow" panose="020B0606020202030204" pitchFamily="34" charset="0"/>
            </a:endParaRPr>
          </a:p>
        </p:txBody>
      </p:sp>
      <p:sp>
        <p:nvSpPr>
          <p:cNvPr id="2" name="Rectangle 1">
            <a:extLst>
              <a:ext uri="{FF2B5EF4-FFF2-40B4-BE49-F238E27FC236}">
                <a16:creationId xmlns:a16="http://schemas.microsoft.com/office/drawing/2014/main" id="{610E8823-96D0-4CF9-837D-969AA19A86A4}"/>
              </a:ext>
            </a:extLst>
          </p:cNvPr>
          <p:cNvSpPr/>
          <p:nvPr/>
        </p:nvSpPr>
        <p:spPr>
          <a:xfrm>
            <a:off x="3291840" y="1434254"/>
            <a:ext cx="182880" cy="182880"/>
          </a:xfrm>
          <a:prstGeom prst="rect">
            <a:avLst/>
          </a:prstGeom>
          <a:solidFill>
            <a:srgbClr val="19325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5F6404-165C-4033-B2BA-A2FF976DFF23}"/>
              </a:ext>
            </a:extLst>
          </p:cNvPr>
          <p:cNvSpPr/>
          <p:nvPr/>
        </p:nvSpPr>
        <p:spPr>
          <a:xfrm>
            <a:off x="4724400" y="1426634"/>
            <a:ext cx="182880" cy="182880"/>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740B807-147E-45D5-BA7B-284B6237F3EC}"/>
              </a:ext>
            </a:extLst>
          </p:cNvPr>
          <p:cNvSpPr txBox="1"/>
          <p:nvPr/>
        </p:nvSpPr>
        <p:spPr>
          <a:xfrm>
            <a:off x="3200400" y="1335401"/>
            <a:ext cx="1828800" cy="338554"/>
          </a:xfrm>
          <a:prstGeom prst="rect">
            <a:avLst/>
          </a:prstGeom>
          <a:noFill/>
        </p:spPr>
        <p:txBody>
          <a:bodyPr wrap="square" rtlCol="0">
            <a:spAutoFit/>
          </a:bodyPr>
          <a:lstStyle/>
          <a:p>
            <a:pPr algn="ctr"/>
            <a:r>
              <a:rPr lang="en-CA" sz="1600" b="1" dirty="0">
                <a:latin typeface="Arial Narrow" panose="020B0606020202030204" pitchFamily="34" charset="0"/>
              </a:rPr>
              <a:t>Appropriate </a:t>
            </a:r>
            <a:endParaRPr lang="en-US" sz="1600" b="1" dirty="0">
              <a:latin typeface="Arial Narrow" panose="020B0606020202030204" pitchFamily="34" charset="0"/>
            </a:endParaRPr>
          </a:p>
        </p:txBody>
      </p:sp>
      <p:sp>
        <p:nvSpPr>
          <p:cNvPr id="17" name="TextBox 16">
            <a:extLst>
              <a:ext uri="{FF2B5EF4-FFF2-40B4-BE49-F238E27FC236}">
                <a16:creationId xmlns:a16="http://schemas.microsoft.com/office/drawing/2014/main" id="{A8459DA9-1D32-49AB-8AB3-C7A86330057B}"/>
              </a:ext>
            </a:extLst>
          </p:cNvPr>
          <p:cNvSpPr txBox="1"/>
          <p:nvPr/>
        </p:nvSpPr>
        <p:spPr>
          <a:xfrm>
            <a:off x="4607160" y="1350958"/>
            <a:ext cx="1828800" cy="338554"/>
          </a:xfrm>
          <a:prstGeom prst="rect">
            <a:avLst/>
          </a:prstGeom>
          <a:noFill/>
        </p:spPr>
        <p:txBody>
          <a:bodyPr wrap="square" rtlCol="0">
            <a:spAutoFit/>
          </a:bodyPr>
          <a:lstStyle/>
          <a:p>
            <a:pPr algn="ctr"/>
            <a:r>
              <a:rPr lang="en-CA" sz="1600" b="1" dirty="0">
                <a:latin typeface="Arial Narrow" panose="020B0606020202030204" pitchFamily="34" charset="0"/>
              </a:rPr>
              <a:t>Inappropriate </a:t>
            </a:r>
            <a:endParaRPr lang="en-US" sz="1600" b="1" dirty="0">
              <a:latin typeface="Arial Narrow" panose="020B0606020202030204" pitchFamily="34" charset="0"/>
            </a:endParaRPr>
          </a:p>
        </p:txBody>
      </p:sp>
      <p:sp>
        <p:nvSpPr>
          <p:cNvPr id="5" name="Rectangle 4">
            <a:extLst>
              <a:ext uri="{FF2B5EF4-FFF2-40B4-BE49-F238E27FC236}">
                <a16:creationId xmlns:a16="http://schemas.microsoft.com/office/drawing/2014/main" id="{63AE0BF4-9226-49FC-A7B6-591D6074D958}"/>
              </a:ext>
            </a:extLst>
          </p:cNvPr>
          <p:cNvSpPr/>
          <p:nvPr/>
        </p:nvSpPr>
        <p:spPr>
          <a:xfrm>
            <a:off x="274320" y="6405416"/>
            <a:ext cx="5680710" cy="246221"/>
          </a:xfrm>
          <a:prstGeom prst="rect">
            <a:avLst/>
          </a:prstGeom>
        </p:spPr>
        <p:txBody>
          <a:bodyPr wrap="square">
            <a:spAutoFit/>
          </a:bodyPr>
          <a:lstStyle/>
          <a:p>
            <a:r>
              <a:rPr lang="en-CA" sz="1000" dirty="0">
                <a:solidFill>
                  <a:schemeClr val="bg1"/>
                </a:solidFill>
                <a:latin typeface="Arial Narrow" panose="020B0606020202030204" pitchFamily="34" charset="0"/>
              </a:rPr>
              <a:t>Steinberg BA, et al. J Am Heart Assoc. 2018 Feb 16;7(4)</a:t>
            </a:r>
          </a:p>
        </p:txBody>
      </p:sp>
    </p:spTree>
    <p:extLst>
      <p:ext uri="{BB962C8B-B14F-4D97-AF65-F5344CB8AC3E}">
        <p14:creationId xmlns:p14="http://schemas.microsoft.com/office/powerpoint/2010/main" val="697826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6" y="94441"/>
            <a:ext cx="6529356"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Frequency and Outcomes of Reduced Dose DOACs: Result From ORBIT-AF II</a:t>
            </a: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5" name="Rectangle 4">
            <a:extLst>
              <a:ext uri="{FF2B5EF4-FFF2-40B4-BE49-F238E27FC236}">
                <a16:creationId xmlns:a16="http://schemas.microsoft.com/office/drawing/2014/main" id="{63AE0BF4-9226-49FC-A7B6-591D6074D958}"/>
              </a:ext>
            </a:extLst>
          </p:cNvPr>
          <p:cNvSpPr/>
          <p:nvPr/>
        </p:nvSpPr>
        <p:spPr>
          <a:xfrm>
            <a:off x="274320" y="6405416"/>
            <a:ext cx="5680710" cy="246221"/>
          </a:xfrm>
          <a:prstGeom prst="rect">
            <a:avLst/>
          </a:prstGeom>
        </p:spPr>
        <p:txBody>
          <a:bodyPr wrap="square">
            <a:spAutoFit/>
          </a:bodyPr>
          <a:lstStyle/>
          <a:p>
            <a:r>
              <a:rPr lang="en-CA" sz="1000" dirty="0">
                <a:solidFill>
                  <a:schemeClr val="bg1"/>
                </a:solidFill>
                <a:latin typeface="Arial Narrow" panose="020B0606020202030204" pitchFamily="34" charset="0"/>
              </a:rPr>
              <a:t>Steinberg BA, et al. J Am Heart Assoc. 2018 Feb 16;7(4)</a:t>
            </a:r>
          </a:p>
        </p:txBody>
      </p:sp>
      <p:pic>
        <p:nvPicPr>
          <p:cNvPr id="6" name="Picture 5">
            <a:extLst>
              <a:ext uri="{FF2B5EF4-FFF2-40B4-BE49-F238E27FC236}">
                <a16:creationId xmlns:a16="http://schemas.microsoft.com/office/drawing/2014/main" id="{27790C4F-E6CE-4A09-8586-180D9AE99CA7}"/>
              </a:ext>
            </a:extLst>
          </p:cNvPr>
          <p:cNvPicPr>
            <a:picLocks noChangeAspect="1"/>
          </p:cNvPicPr>
          <p:nvPr/>
        </p:nvPicPr>
        <p:blipFill>
          <a:blip r:embed="rId6"/>
          <a:stretch>
            <a:fillRect/>
          </a:stretch>
        </p:blipFill>
        <p:spPr>
          <a:xfrm>
            <a:off x="24064" y="2602935"/>
            <a:ext cx="9144000" cy="3019560"/>
          </a:xfrm>
          <a:prstGeom prst="rect">
            <a:avLst/>
          </a:prstGeom>
        </p:spPr>
      </p:pic>
      <p:sp>
        <p:nvSpPr>
          <p:cNvPr id="22" name="Rectangle 21">
            <a:extLst>
              <a:ext uri="{FF2B5EF4-FFF2-40B4-BE49-F238E27FC236}">
                <a16:creationId xmlns:a16="http://schemas.microsoft.com/office/drawing/2014/main" id="{91AD75FF-6B2F-496D-8082-0B15E53C55DB}"/>
              </a:ext>
            </a:extLst>
          </p:cNvPr>
          <p:cNvSpPr/>
          <p:nvPr/>
        </p:nvSpPr>
        <p:spPr>
          <a:xfrm rot="10800000" flipV="1">
            <a:off x="529387" y="1441832"/>
            <a:ext cx="7988970" cy="1015663"/>
          </a:xfrm>
          <a:prstGeom prst="rect">
            <a:avLst/>
          </a:prstGeom>
        </p:spPr>
        <p:txBody>
          <a:bodyPr wrap="square">
            <a:spAutoFit/>
          </a:bodyPr>
          <a:lstStyle/>
          <a:p>
            <a:pPr marL="285750" indent="-285750">
              <a:buClr>
                <a:srgbClr val="5BCCDF"/>
              </a:buClr>
              <a:buFont typeface="Wingdings" panose="05000000000000000000" pitchFamily="2" charset="2"/>
              <a:buChar char="§"/>
            </a:pPr>
            <a:r>
              <a:rPr lang="en-US" sz="2000" b="1" dirty="0">
                <a:latin typeface="Arial Narrow" panose="020B0606020202030204" pitchFamily="34" charset="0"/>
              </a:rPr>
              <a:t>Reduced‐dose DOAC does not appear to be associated with bleeding risk. </a:t>
            </a:r>
          </a:p>
          <a:p>
            <a:pPr marL="285750" indent="-285750">
              <a:buClr>
                <a:srgbClr val="5BCCDF"/>
              </a:buClr>
              <a:buFont typeface="Wingdings" panose="05000000000000000000" pitchFamily="2" charset="2"/>
              <a:buChar char="§"/>
            </a:pPr>
            <a:r>
              <a:rPr lang="en-US" sz="2000" b="1" dirty="0">
                <a:latin typeface="Arial Narrow" panose="020B0606020202030204" pitchFamily="34" charset="0"/>
              </a:rPr>
              <a:t>Patients receiving lower DOAC doses are an at‐risk group and have high rates of adverse events. </a:t>
            </a:r>
          </a:p>
        </p:txBody>
      </p:sp>
    </p:spTree>
    <p:extLst>
      <p:ext uri="{BB962C8B-B14F-4D97-AF65-F5344CB8AC3E}">
        <p14:creationId xmlns:p14="http://schemas.microsoft.com/office/powerpoint/2010/main" val="2413480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l="-18000" r="-1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39000">
                <a:schemeClr val="tx2"/>
              </a:gs>
              <a:gs pos="100000">
                <a:srgbClr val="F2FBF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6DF1E92-7EF4-481E-8FFD-AFF59D5011C1}"/>
              </a:ext>
            </a:extLst>
          </p:cNvPr>
          <p:cNvSpPr txBox="1"/>
          <p:nvPr/>
        </p:nvSpPr>
        <p:spPr>
          <a:xfrm>
            <a:off x="253753" y="3222135"/>
            <a:ext cx="8740424" cy="1446550"/>
          </a:xfrm>
          <a:prstGeom prst="rect">
            <a:avLst/>
          </a:prstGeom>
          <a:noFill/>
        </p:spPr>
        <p:txBody>
          <a:bodyPr wrap="square" rtlCol="0" anchor="ctr">
            <a:spAutoFit/>
          </a:bodyPr>
          <a:lstStyle/>
          <a:p>
            <a:pPr lvl="0" algn="ctr"/>
            <a:r>
              <a:rPr lang="en-CA" sz="4400" b="1" dirty="0">
                <a:solidFill>
                  <a:prstClr val="white"/>
                </a:solidFill>
                <a:latin typeface="Arial Narrow" panose="020B0606020202030204" pitchFamily="34" charset="0"/>
              </a:rPr>
              <a:t>What are the patterns of reduced dose use in Canada? </a:t>
            </a:r>
            <a:endPar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Case 9</a:t>
            </a:r>
            <a:endParaRPr kumimoji="0" lang="en-US"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endParaRPr>
          </a:p>
        </p:txBody>
      </p:sp>
      <p:pic>
        <p:nvPicPr>
          <p:cNvPr id="10" name="Picture 9" descr="A close up of a sign&#10;&#10;Description automatically generated">
            <a:extLst>
              <a:ext uri="{FF2B5EF4-FFF2-40B4-BE49-F238E27FC236}">
                <a16:creationId xmlns:a16="http://schemas.microsoft.com/office/drawing/2014/main" id="{AE75ECD9-4281-4456-9727-601899678D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797" y="522071"/>
            <a:ext cx="1399420" cy="3153621"/>
          </a:xfrm>
          <a:prstGeom prst="rect">
            <a:avLst/>
          </a:prstGeom>
        </p:spPr>
      </p:pic>
    </p:spTree>
    <p:extLst>
      <p:ext uri="{BB962C8B-B14F-4D97-AF65-F5344CB8AC3E}">
        <p14:creationId xmlns:p14="http://schemas.microsoft.com/office/powerpoint/2010/main" val="3458055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49474"/>
            <a:ext cx="6408319"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Appropriate Use of Antithrombotic Medications in Canadian Patients with NVAF</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0422" y="6493941"/>
            <a:ext cx="2652145"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Bell AD, et al. Am J </a:t>
            </a:r>
            <a:r>
              <a:rPr kumimoji="0" lang="en-CA"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Cardiol</a:t>
            </a: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2016 Apr 1;117(7):1107-11</a:t>
            </a:r>
          </a:p>
        </p:txBody>
      </p:sp>
      <p:sp>
        <p:nvSpPr>
          <p:cNvPr id="14" name="TextBox 13">
            <a:extLst>
              <a:ext uri="{FF2B5EF4-FFF2-40B4-BE49-F238E27FC236}">
                <a16:creationId xmlns:a16="http://schemas.microsoft.com/office/drawing/2014/main" id="{0B1A95A2-E232-4D4B-B364-ED43630DFEB5}"/>
              </a:ext>
            </a:extLst>
          </p:cNvPr>
          <p:cNvSpPr txBox="1"/>
          <p:nvPr/>
        </p:nvSpPr>
        <p:spPr>
          <a:xfrm>
            <a:off x="228127" y="1428937"/>
            <a:ext cx="8915873" cy="4593866"/>
          </a:xfrm>
          <a:prstGeom prst="rect">
            <a:avLst/>
          </a:prstGeom>
          <a:noFill/>
        </p:spPr>
        <p:txBody>
          <a:bodyPr wrap="square" lIns="38397" tIns="19199" rIns="38397" bIns="19199" rtlCol="0">
            <a:spAutoFit/>
          </a:bodyPr>
          <a:lstStyle/>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7,019 patients with NVAF from 735 primary care physician practices</a:t>
            </a: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Over 90% of patients with CHADS</a:t>
            </a:r>
            <a:r>
              <a:rPr kumimoji="0" lang="en-CA" sz="2400" b="1" i="0" u="none" strike="noStrike" kern="1200" cap="none" spc="0" normalizeH="0" baseline="-25000" noProof="0" dirty="0">
                <a:ln>
                  <a:noFill/>
                </a:ln>
                <a:solidFill>
                  <a:prstClr val="black">
                    <a:lumMod val="75000"/>
                    <a:lumOff val="25000"/>
                  </a:prstClr>
                </a:solidFill>
                <a:effectLst/>
                <a:uLnTx/>
                <a:uFillTx/>
                <a:latin typeface="Arial Narrow" panose="020B0606020202030204" pitchFamily="34" charset="0"/>
                <a:ea typeface="+mn-ea"/>
                <a:cs typeface="+mn-cs"/>
              </a:rPr>
              <a:t>2</a:t>
            </a: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&gt;1 receiving oral anticoagulation</a:t>
            </a:r>
          </a:p>
          <a:p>
            <a:pPr marL="0" marR="0" lvl="0" indent="0" algn="l" defTabSz="685800" rtl="0" eaLnBrk="1" fontAlgn="auto" latinLnBrk="0" hangingPunct="1">
              <a:lnSpc>
                <a:spcPct val="100000"/>
              </a:lnSpc>
              <a:spcBef>
                <a:spcPts val="0"/>
              </a:spcBef>
              <a:spcAft>
                <a:spcPts val="0"/>
              </a:spcAft>
              <a:buClr>
                <a:srgbClr val="00B0F0"/>
              </a:buClr>
              <a:buSzTx/>
              <a:buFontTx/>
              <a:buNone/>
              <a:tabLst/>
              <a:defRPr/>
            </a:pPr>
            <a:endParaRPr kumimoji="0" lang="en-CA" sz="2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685800" rtl="0" eaLnBrk="1" fontAlgn="auto" latinLnBrk="0" hangingPunct="1">
              <a:lnSpc>
                <a:spcPct val="100000"/>
              </a:lnSpc>
              <a:spcBef>
                <a:spcPts val="0"/>
              </a:spcBef>
              <a:spcAft>
                <a:spcPts val="0"/>
              </a:spcAft>
              <a:buClr>
                <a:srgbClr val="00B0F0"/>
              </a:buClr>
              <a:buSzTx/>
              <a:buFontTx/>
              <a:buNone/>
              <a:tabLst/>
              <a:defRPr/>
            </a:pPr>
            <a:r>
              <a:rPr kumimoji="0" lang="en-CA" sz="3600" b="1" i="0" u="none" strike="noStrike" kern="1200" cap="none" spc="0" normalizeH="0" baseline="0" noProof="0" dirty="0">
                <a:ln w="22225">
                  <a:solidFill>
                    <a:srgbClr val="183059"/>
                  </a:solidFill>
                  <a:prstDash val="solid"/>
                </a:ln>
                <a:solidFill>
                  <a:srgbClr val="00B0F0"/>
                </a:solidFill>
                <a:effectLst/>
                <a:uLnTx/>
                <a:uFillTx/>
                <a:latin typeface="Arial Narrow" panose="020B0606020202030204" pitchFamily="34" charset="0"/>
                <a:ea typeface="+mn-ea"/>
                <a:cs typeface="+mn-cs"/>
              </a:rPr>
              <a:t>BUT …. </a:t>
            </a:r>
          </a:p>
          <a:p>
            <a:pPr marL="0" marR="0" lvl="0" indent="0" algn="ctr" defTabSz="685800" rtl="0" eaLnBrk="1" fontAlgn="auto" latinLnBrk="0" hangingPunct="1">
              <a:lnSpc>
                <a:spcPct val="100000"/>
              </a:lnSpc>
              <a:spcBef>
                <a:spcPts val="0"/>
              </a:spcBef>
              <a:spcAft>
                <a:spcPts val="0"/>
              </a:spcAft>
              <a:buClr>
                <a:srgbClr val="00B0F0"/>
              </a:buClr>
              <a:buSzTx/>
              <a:buFontTx/>
              <a:buNone/>
              <a:tabLst/>
              <a:defRPr/>
            </a:pPr>
            <a:endParaRPr kumimoji="0" lang="en-CA" sz="2800" b="1" i="0" u="none" strike="noStrike" kern="1200" cap="none" spc="0" normalizeH="0" baseline="0" noProof="0" dirty="0">
              <a:ln w="22225">
                <a:solidFill>
                  <a:srgbClr val="183059"/>
                </a:solidFill>
                <a:prstDash val="solid"/>
              </a:ln>
              <a:solidFill>
                <a:srgbClr val="00B0F0"/>
              </a:solidFill>
              <a:effectLst/>
              <a:uLnTx/>
              <a:uFillTx/>
              <a:latin typeface="Arial Narrow" panose="020B0606020202030204" pitchFamily="34" charset="0"/>
              <a:ea typeface="+mn-ea"/>
              <a:cs typeface="+mn-cs"/>
            </a:endParaRP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Over 50% of patients on OAC taking warfarin</a:t>
            </a:r>
          </a:p>
          <a:p>
            <a:pPr marL="685800" marR="0" lvl="1" indent="-342900" algn="l" defTabSz="685800" rtl="0" eaLnBrk="1" fontAlgn="auto" latinLnBrk="0" hangingPunct="1">
              <a:lnSpc>
                <a:spcPct val="100000"/>
              </a:lnSpc>
              <a:spcBef>
                <a:spcPts val="0"/>
              </a:spcBef>
              <a:spcAft>
                <a:spcPts val="0"/>
              </a:spcAft>
              <a:buClr>
                <a:srgbClr val="00B0F0"/>
              </a:buClr>
              <a:buSzTx/>
              <a:buFont typeface="Arial" panose="020B0604020202020204" pitchFamily="34" charset="0"/>
              <a:buChar char="•"/>
              <a:tabLst/>
              <a:defRPr/>
            </a:pPr>
            <a:r>
              <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30.9% of patients on warfarin TTR &lt; 65%</a:t>
            </a: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Of the patients on DOACs, 11.7% were on the wrong dose</a:t>
            </a:r>
          </a:p>
          <a:p>
            <a:pPr marL="685800" marR="0" lvl="1" indent="-342900" algn="l" defTabSz="685800" rtl="0" eaLnBrk="1" fontAlgn="auto" latinLnBrk="0" hangingPunct="1">
              <a:lnSpc>
                <a:spcPct val="100000"/>
              </a:lnSpc>
              <a:spcBef>
                <a:spcPts val="0"/>
              </a:spcBef>
              <a:spcAft>
                <a:spcPts val="0"/>
              </a:spcAft>
              <a:buClr>
                <a:srgbClr val="00B0F0"/>
              </a:buClr>
              <a:buSzTx/>
              <a:buFont typeface="Arial" panose="020B0604020202020204" pitchFamily="34" charset="0"/>
              <a:buChar char="•"/>
              <a:tabLst/>
              <a:defRPr/>
            </a:pPr>
            <a:r>
              <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7.4% under-dosed</a:t>
            </a:r>
          </a:p>
          <a:p>
            <a:pPr marL="685800" marR="0" lvl="1" indent="-342900" algn="l" defTabSz="685800" rtl="0" eaLnBrk="1" fontAlgn="auto" latinLnBrk="0" hangingPunct="1">
              <a:lnSpc>
                <a:spcPct val="100000"/>
              </a:lnSpc>
              <a:spcBef>
                <a:spcPts val="0"/>
              </a:spcBef>
              <a:spcAft>
                <a:spcPts val="0"/>
              </a:spcAft>
              <a:buClr>
                <a:srgbClr val="00B0F0"/>
              </a:buClr>
              <a:buSzTx/>
              <a:buFont typeface="Arial" panose="020B0604020202020204" pitchFamily="34" charset="0"/>
              <a:buChar char="•"/>
              <a:tabLst/>
              <a:defRPr/>
            </a:pPr>
            <a:r>
              <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4.3% over-dosed </a:t>
            </a: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Additional 3.2% of patients on DOAC were contraindicated by renal function</a:t>
            </a:r>
          </a:p>
        </p:txBody>
      </p:sp>
      <p:sp>
        <p:nvSpPr>
          <p:cNvPr id="15" name="Text Box 3">
            <a:extLst>
              <a:ext uri="{FF2B5EF4-FFF2-40B4-BE49-F238E27FC236}">
                <a16:creationId xmlns:a16="http://schemas.microsoft.com/office/drawing/2014/main" id="{D0D71F70-7396-45E5-BC57-5292DB34E524}"/>
              </a:ext>
            </a:extLst>
          </p:cNvPr>
          <p:cNvSpPr txBox="1">
            <a:spLocks noChangeArrowheads="1"/>
          </p:cNvSpPr>
          <p:nvPr/>
        </p:nvSpPr>
        <p:spPr bwMode="auto">
          <a:xfrm>
            <a:off x="161925" y="6048787"/>
            <a:ext cx="2652145"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NVAF: Non Valvular Atrial Fibrillation</a:t>
            </a:r>
          </a:p>
        </p:txBody>
      </p:sp>
    </p:spTree>
    <p:extLst>
      <p:ext uri="{BB962C8B-B14F-4D97-AF65-F5344CB8AC3E}">
        <p14:creationId xmlns:p14="http://schemas.microsoft.com/office/powerpoint/2010/main" val="297985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39186"/>
            <a:ext cx="6408319"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OPTIMAL AF: </a:t>
            </a:r>
            <a:r>
              <a:rPr lang="en-CA" sz="3600" b="1" dirty="0">
                <a:solidFill>
                  <a:srgbClr val="183059"/>
                </a:solidFill>
                <a:latin typeface="Arial Narrow" panose="020B0606020202030204" pitchFamily="34" charset="0"/>
                <a:cs typeface="Aharoni" panose="02010803020104030203" pitchFamily="2" charset="-79"/>
              </a:rPr>
              <a:t>Background</a:t>
            </a:r>
            <a:endPar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4" name="TextBox 13">
            <a:extLst>
              <a:ext uri="{FF2B5EF4-FFF2-40B4-BE49-F238E27FC236}">
                <a16:creationId xmlns:a16="http://schemas.microsoft.com/office/drawing/2014/main" id="{0B1A95A2-E232-4D4B-B364-ED43630DFEB5}"/>
              </a:ext>
            </a:extLst>
          </p:cNvPr>
          <p:cNvSpPr txBox="1"/>
          <p:nvPr/>
        </p:nvSpPr>
        <p:spPr>
          <a:xfrm>
            <a:off x="221679" y="1368527"/>
            <a:ext cx="8760396" cy="4747754"/>
          </a:xfrm>
          <a:prstGeom prst="rect">
            <a:avLst/>
          </a:prstGeom>
          <a:noFill/>
        </p:spPr>
        <p:txBody>
          <a:bodyPr wrap="square" lIns="38397" tIns="19199" rIns="38397" bIns="19199" rtlCol="0">
            <a:spAutoFit/>
          </a:bodyPr>
          <a:lstStyle/>
          <a:p>
            <a:pPr marL="342900" lvl="0" indent="-342900" defTabSz="685800">
              <a:buClr>
                <a:srgbClr val="00B0F0"/>
              </a:buClr>
              <a:buFont typeface="Wingdings" panose="05000000000000000000" pitchFamily="2" charset="2"/>
              <a:buChar char="§"/>
            </a:pPr>
            <a:endParaRPr lang="en-CA" sz="2000" b="1" dirty="0">
              <a:solidFill>
                <a:prstClr val="black">
                  <a:lumMod val="75000"/>
                  <a:lumOff val="25000"/>
                </a:prstClr>
              </a:solidFill>
              <a:latin typeface="Arial Narrow" panose="020B0606020202030204" pitchFamily="34" charset="0"/>
            </a:endParaRPr>
          </a:p>
          <a:p>
            <a:pPr marL="342900" lvl="0" indent="-342900" defTabSz="685800">
              <a:buClr>
                <a:srgbClr val="00B0F0"/>
              </a:buClr>
              <a:buFont typeface="Wingdings" panose="05000000000000000000" pitchFamily="2" charset="2"/>
              <a:buChar char="§"/>
            </a:pPr>
            <a:r>
              <a:rPr lang="en-CA" sz="2200" b="1" dirty="0">
                <a:solidFill>
                  <a:prstClr val="black">
                    <a:lumMod val="75000"/>
                    <a:lumOff val="25000"/>
                  </a:prstClr>
                </a:solidFill>
                <a:latin typeface="Arial Narrow" panose="020B0606020202030204" pitchFamily="34" charset="0"/>
              </a:rPr>
              <a:t>The OPTIMAL-AF program was a knowledge translation and quality improvement initiative coordinated by the Canadian Heart Research Centre. </a:t>
            </a:r>
          </a:p>
          <a:p>
            <a:pPr marL="342900" lvl="0" indent="-342900" defTabSz="685800">
              <a:buClr>
                <a:srgbClr val="00B0F0"/>
              </a:buClr>
              <a:buFont typeface="Wingdings" panose="05000000000000000000" pitchFamily="2" charset="2"/>
              <a:buChar char="§"/>
            </a:pPr>
            <a:endParaRPr lang="en-CA" sz="2200" b="1" dirty="0">
              <a:solidFill>
                <a:prstClr val="black">
                  <a:lumMod val="75000"/>
                  <a:lumOff val="25000"/>
                </a:prstClr>
              </a:solidFill>
              <a:latin typeface="Arial Narrow" panose="020B0606020202030204" pitchFamily="34" charset="0"/>
            </a:endParaRPr>
          </a:p>
          <a:p>
            <a:pPr marL="342900" lvl="0" indent="-342900" defTabSz="685800">
              <a:buClr>
                <a:srgbClr val="00B0F0"/>
              </a:buClr>
              <a:buFont typeface="Wingdings" panose="05000000000000000000" pitchFamily="2" charset="2"/>
              <a:buChar char="§"/>
            </a:pPr>
            <a:r>
              <a:rPr lang="en-CA" sz="2200" b="1" dirty="0">
                <a:solidFill>
                  <a:prstClr val="black">
                    <a:lumMod val="75000"/>
                    <a:lumOff val="25000"/>
                  </a:prstClr>
                </a:solidFill>
                <a:latin typeface="Arial Narrow" panose="020B0606020202030204" pitchFamily="34" charset="0"/>
              </a:rPr>
              <a:t>The OPTIMAL AF program aimed to:</a:t>
            </a:r>
          </a:p>
          <a:p>
            <a:pPr marL="914400" lvl="1" indent="-457200" defTabSz="685800">
              <a:buClr>
                <a:srgbClr val="00B0F0"/>
              </a:buClr>
              <a:buFont typeface="+mj-lt"/>
              <a:buAutoNum type="arabicPeriod"/>
            </a:pPr>
            <a:r>
              <a:rPr lang="en-CA" sz="2000" b="1" dirty="0">
                <a:solidFill>
                  <a:prstClr val="black">
                    <a:lumMod val="75000"/>
                    <a:lumOff val="25000"/>
                  </a:prstClr>
                </a:solidFill>
                <a:latin typeface="Arial Narrow" panose="020B0606020202030204" pitchFamily="34" charset="0"/>
              </a:rPr>
              <a:t>identify the proportion on CCS AF Guideline-recommended OAC;</a:t>
            </a:r>
          </a:p>
          <a:p>
            <a:pPr marL="914400" lvl="1" indent="-457200" defTabSz="685800">
              <a:buClr>
                <a:srgbClr val="00B0F0"/>
              </a:buClr>
              <a:buFont typeface="+mj-lt"/>
              <a:buAutoNum type="arabicPeriod"/>
            </a:pPr>
            <a:r>
              <a:rPr lang="en-CA" sz="2000" b="1" dirty="0">
                <a:solidFill>
                  <a:prstClr val="black">
                    <a:lumMod val="75000"/>
                    <a:lumOff val="25000"/>
                  </a:prstClr>
                </a:solidFill>
                <a:latin typeface="Arial Narrow" panose="020B0606020202030204" pitchFamily="34" charset="0"/>
              </a:rPr>
              <a:t>estimate the rate of NOAC dosing that is lower- and higher-than-recommended (i.e., concordant with Health Canada Product Monograph prescribing recommendations); and,</a:t>
            </a:r>
          </a:p>
          <a:p>
            <a:pPr marL="914400" lvl="1" indent="-457200" defTabSz="685800">
              <a:buClr>
                <a:srgbClr val="00B0F0"/>
              </a:buClr>
              <a:buFont typeface="+mj-lt"/>
              <a:buAutoNum type="arabicPeriod"/>
            </a:pPr>
            <a:r>
              <a:rPr lang="en-CA" sz="2000" b="1" dirty="0">
                <a:solidFill>
                  <a:prstClr val="black">
                    <a:lumMod val="75000"/>
                    <a:lumOff val="25000"/>
                  </a:prstClr>
                </a:solidFill>
                <a:latin typeface="Arial Narrow" panose="020B0606020202030204" pitchFamily="34" charset="0"/>
              </a:rPr>
              <a:t>understand the reasons why patients receive reduced NOAC doses.</a:t>
            </a:r>
          </a:p>
          <a:p>
            <a:pPr lvl="0" defTabSz="685800">
              <a:buClr>
                <a:srgbClr val="00B0F0"/>
              </a:buClr>
            </a:pPr>
            <a:endParaRPr lang="en-CA" sz="2200" b="1" dirty="0">
              <a:solidFill>
                <a:prstClr val="black">
                  <a:lumMod val="75000"/>
                  <a:lumOff val="25000"/>
                </a:prstClr>
              </a:solidFill>
              <a:latin typeface="Arial Narrow" panose="020B0606020202030204" pitchFamily="34" charset="0"/>
            </a:endParaRPr>
          </a:p>
          <a:p>
            <a:pPr marL="342900" lvl="0" indent="-342900" defTabSz="685800">
              <a:buClr>
                <a:srgbClr val="00B0F0"/>
              </a:buClr>
              <a:buFont typeface="Wingdings" panose="05000000000000000000" pitchFamily="2" charset="2"/>
              <a:buChar char="§"/>
            </a:pPr>
            <a:r>
              <a:rPr lang="en-CA" sz="2200" b="1" dirty="0">
                <a:solidFill>
                  <a:prstClr val="black">
                    <a:lumMod val="75000"/>
                    <a:lumOff val="25000"/>
                  </a:prstClr>
                </a:solidFill>
                <a:latin typeface="Arial Narrow" panose="020B0606020202030204" pitchFamily="34" charset="0"/>
              </a:rPr>
              <a:t>1641 Canadian NVAF patients (EMR n=1087, Paper-based n=554) were enrolled by 102 physicians (91 Primary Care Physicians [n=1522], 11 Cardiologists/Internists [n=119]) in 8 provinces</a:t>
            </a:r>
            <a:endParaRPr kumimoji="0" lang="en-CA" sz="2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5" name="Text Box 3">
            <a:extLst>
              <a:ext uri="{FF2B5EF4-FFF2-40B4-BE49-F238E27FC236}">
                <a16:creationId xmlns:a16="http://schemas.microsoft.com/office/drawing/2014/main" id="{D0D71F70-7396-45E5-BC57-5292DB34E524}"/>
              </a:ext>
            </a:extLst>
          </p:cNvPr>
          <p:cNvSpPr txBox="1">
            <a:spLocks noChangeArrowheads="1"/>
          </p:cNvSpPr>
          <p:nvPr/>
        </p:nvSpPr>
        <p:spPr bwMode="auto">
          <a:xfrm>
            <a:off x="161925" y="6048787"/>
            <a:ext cx="2652145"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NVAF: Non Valvular Atrial Fibrillation</a:t>
            </a:r>
          </a:p>
        </p:txBody>
      </p:sp>
      <p:sp>
        <p:nvSpPr>
          <p:cNvPr id="16" name="Text Box 3">
            <a:extLst>
              <a:ext uri="{FF2B5EF4-FFF2-40B4-BE49-F238E27FC236}">
                <a16:creationId xmlns:a16="http://schemas.microsoft.com/office/drawing/2014/main" id="{34AA44CB-3E51-4758-A390-C69C396FBF0D}"/>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Non-vitamin K antagonist Oral Anticoagulant (NOAC) Use and Dosing in Canadian Practice: Insights from the Optimizing </a:t>
            </a: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PharmacoTherapy</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the Management Approach to Lowering risk in Atrial Fibrillation (OPTIMAL-AF) Program  - CCS 2018 Poster Presentation</a:t>
            </a:r>
            <a:endParaRPr kumimoji="0" lang="en-CA" altLang="en-US" sz="3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217157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0854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414" y="201053"/>
            <a:ext cx="2009775" cy="791648"/>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355467"/>
            <a:ext cx="6408319"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OPTIMAL AF: </a:t>
            </a:r>
            <a:r>
              <a:rPr lang="en-CA" sz="3200" b="1" dirty="0">
                <a:solidFill>
                  <a:srgbClr val="183059"/>
                </a:solidFill>
                <a:latin typeface="Arial Narrow" panose="020B0606020202030204" pitchFamily="34" charset="0"/>
                <a:cs typeface="Aharoni" panose="02010803020104030203" pitchFamily="2" charset="-79"/>
              </a:rPr>
              <a:t>Patient Characteristics</a:t>
            </a: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pic>
        <p:nvPicPr>
          <p:cNvPr id="4" name="Picture 3">
            <a:extLst>
              <a:ext uri="{FF2B5EF4-FFF2-40B4-BE49-F238E27FC236}">
                <a16:creationId xmlns:a16="http://schemas.microsoft.com/office/drawing/2014/main" id="{7BB3471E-45F0-4322-A293-4D7ACC69A114}"/>
              </a:ext>
            </a:extLst>
          </p:cNvPr>
          <p:cNvPicPr>
            <a:picLocks noChangeAspect="1"/>
          </p:cNvPicPr>
          <p:nvPr/>
        </p:nvPicPr>
        <p:blipFill>
          <a:blip r:embed="rId6"/>
          <a:stretch>
            <a:fillRect/>
          </a:stretch>
        </p:blipFill>
        <p:spPr>
          <a:xfrm>
            <a:off x="1081446" y="1219445"/>
            <a:ext cx="6921856" cy="5035010"/>
          </a:xfrm>
          <a:prstGeom prst="rect">
            <a:avLst/>
          </a:prstGeom>
        </p:spPr>
      </p:pic>
      <p:sp>
        <p:nvSpPr>
          <p:cNvPr id="16" name="Text Box 3">
            <a:extLst>
              <a:ext uri="{FF2B5EF4-FFF2-40B4-BE49-F238E27FC236}">
                <a16:creationId xmlns:a16="http://schemas.microsoft.com/office/drawing/2014/main" id="{2C5F1479-CA5E-425B-B743-A425AF81E22F}"/>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Non-vitamin K antagonist Oral Anticoagulant (NOAC) Use and Dosing in Canadian Practice: Insights from the Optimizing </a:t>
            </a: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PharmacoTherapy</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the Management Approach to Lowering risk in Atrial Fibrillation (OPTIMAL-AF) Program  - CCS 2018 Poster Presentation</a:t>
            </a:r>
            <a:endParaRPr kumimoji="0" lang="en-CA" altLang="en-US" sz="3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49509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linical-conandrum-Logo-2019_dec.png">
            <a:extLst>
              <a:ext uri="{FF2B5EF4-FFF2-40B4-BE49-F238E27FC236}">
                <a16:creationId xmlns:a16="http://schemas.microsoft.com/office/drawing/2014/main" id="{1639EA02-B2AE-40D8-BA9F-6B3971587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2528" y="43086"/>
            <a:ext cx="2435894" cy="959496"/>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29665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9</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6" name="TextBox 15">
            <a:extLst>
              <a:ext uri="{FF2B5EF4-FFF2-40B4-BE49-F238E27FC236}">
                <a16:creationId xmlns:a16="http://schemas.microsoft.com/office/drawing/2014/main" id="{37801E81-37CD-4228-9C19-7EC705AA36E6}"/>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Jean Bella</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84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22" name="Picture 21" descr="A person looking at the camera&#10;&#10;Description automatically generated">
            <a:extLst>
              <a:ext uri="{FF2B5EF4-FFF2-40B4-BE49-F238E27FC236}">
                <a16:creationId xmlns:a16="http://schemas.microsoft.com/office/drawing/2014/main" id="{6CB125E6-C0C6-41B1-B3CD-C3DA49CFA3C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848" b="95960" l="9964" r="89976">
                        <a14:foregroundMark x1="37485" y1="90828" x2="37667" y2="95960"/>
                        <a14:foregroundMark x1="48724" y1="87919" x2="48724" y2="87919"/>
                        <a14:foregroundMark x1="52066" y1="7636" x2="52066" y2="11232"/>
                        <a14:foregroundMark x1="56501" y1="12646" x2="55407" y2="7515"/>
                        <a14:foregroundMark x1="43742" y1="12081" x2="45626" y2="6101"/>
                        <a14:foregroundMark x1="59174" y1="9455" x2="56683" y2="6101"/>
                        <a14:foregroundMark x1="51701" y1="4848" x2="57533" y2="6949"/>
                      </a14:backgroundRemoval>
                    </a14:imgEffect>
                  </a14:imgLayer>
                </a14:imgProps>
              </a:ext>
              <a:ext uri="{28A0092B-C50C-407E-A947-70E740481C1C}">
                <a14:useLocalDpi xmlns:a14="http://schemas.microsoft.com/office/drawing/2010/main" val="0"/>
              </a:ext>
            </a:extLst>
          </a:blip>
          <a:stretch>
            <a:fillRect/>
          </a:stretch>
        </p:blipFill>
        <p:spPr>
          <a:xfrm>
            <a:off x="459761" y="933996"/>
            <a:ext cx="3811739" cy="5732856"/>
          </a:xfrm>
          <a:prstGeom prst="rect">
            <a:avLst/>
          </a:prstGeom>
        </p:spPr>
      </p:pic>
      <p:pic>
        <p:nvPicPr>
          <p:cNvPr id="11" name="Picture 10">
            <a:extLst>
              <a:ext uri="{FF2B5EF4-FFF2-40B4-BE49-F238E27FC236}">
                <a16:creationId xmlns:a16="http://schemas.microsoft.com/office/drawing/2014/main" id="{46602364-8A0E-464A-8956-A90A8508AD68}"/>
              </a:ext>
            </a:extLst>
          </p:cNvPr>
          <p:cNvPicPr>
            <a:picLocks noChangeAspect="1"/>
          </p:cNvPicPr>
          <p:nvPr/>
        </p:nvPicPr>
        <p:blipFill>
          <a:blip r:embed="rId8"/>
          <a:stretch>
            <a:fillRect/>
          </a:stretch>
        </p:blipFill>
        <p:spPr>
          <a:xfrm>
            <a:off x="3295975" y="-19262"/>
            <a:ext cx="5944115" cy="1914310"/>
          </a:xfrm>
          <a:prstGeom prst="rect">
            <a:avLst/>
          </a:prstGeom>
        </p:spPr>
      </p:pic>
      <p:pic>
        <p:nvPicPr>
          <p:cNvPr id="23" name="Picture 22">
            <a:extLst>
              <a:ext uri="{FF2B5EF4-FFF2-40B4-BE49-F238E27FC236}">
                <a16:creationId xmlns:a16="http://schemas.microsoft.com/office/drawing/2014/main" id="{67A0AA2F-6904-42D4-91C2-58EFB8FFFE72}"/>
              </a:ext>
            </a:extLst>
          </p:cNvPr>
          <p:cNvPicPr>
            <a:picLocks noChangeAspect="1"/>
          </p:cNvPicPr>
          <p:nvPr/>
        </p:nvPicPr>
        <p:blipFill>
          <a:blip r:embed="rId9"/>
          <a:stretch>
            <a:fillRect/>
          </a:stretch>
        </p:blipFill>
        <p:spPr>
          <a:xfrm>
            <a:off x="3275337" y="2321649"/>
            <a:ext cx="5950212" cy="1926503"/>
          </a:xfrm>
          <a:prstGeom prst="rect">
            <a:avLst/>
          </a:prstGeom>
        </p:spPr>
      </p:pic>
      <p:pic>
        <p:nvPicPr>
          <p:cNvPr id="24" name="Picture 23">
            <a:extLst>
              <a:ext uri="{FF2B5EF4-FFF2-40B4-BE49-F238E27FC236}">
                <a16:creationId xmlns:a16="http://schemas.microsoft.com/office/drawing/2014/main" id="{4AA964E2-772E-4D2A-A24A-987406BD37F2}"/>
              </a:ext>
            </a:extLst>
          </p:cNvPr>
          <p:cNvPicPr>
            <a:picLocks noChangeAspect="1"/>
          </p:cNvPicPr>
          <p:nvPr/>
        </p:nvPicPr>
        <p:blipFill>
          <a:blip r:embed="rId10"/>
          <a:stretch>
            <a:fillRect/>
          </a:stretch>
        </p:blipFill>
        <p:spPr>
          <a:xfrm>
            <a:off x="3222098" y="4570029"/>
            <a:ext cx="5950212" cy="2280102"/>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1616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414" y="201053"/>
            <a:ext cx="2009775" cy="791648"/>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35811" y="58268"/>
            <a:ext cx="6408319" cy="1077218"/>
          </a:xfrm>
          <a:prstGeom prst="rect">
            <a:avLst/>
          </a:prstGeom>
          <a:noFill/>
        </p:spPr>
        <p:txBody>
          <a:bodyPr wrap="square">
            <a:spAutoFit/>
          </a:bodyPr>
          <a:lstStyle/>
          <a:p>
            <a:pPr lvl="0">
              <a:defRPr/>
            </a:pPr>
            <a: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OPTIMAL AF: </a:t>
            </a:r>
            <a:r>
              <a:rPr lang="en-CA" sz="3200" b="1" dirty="0">
                <a:solidFill>
                  <a:srgbClr val="183059"/>
                </a:solidFill>
                <a:latin typeface="Arial Narrow" panose="020B0606020202030204" pitchFamily="34" charset="0"/>
                <a:cs typeface="Aharoni" panose="02010803020104030203" pitchFamily="2" charset="-79"/>
              </a:rPr>
              <a:t>Oral Anticoagulant Used in Canada  in 2018</a:t>
            </a: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pic>
        <p:nvPicPr>
          <p:cNvPr id="3" name="Picture 2">
            <a:extLst>
              <a:ext uri="{FF2B5EF4-FFF2-40B4-BE49-F238E27FC236}">
                <a16:creationId xmlns:a16="http://schemas.microsoft.com/office/drawing/2014/main" id="{333AD415-44F5-4CF0-AA02-F3FA2BE0318E}"/>
              </a:ext>
            </a:extLst>
          </p:cNvPr>
          <p:cNvPicPr>
            <a:picLocks noChangeAspect="1"/>
          </p:cNvPicPr>
          <p:nvPr/>
        </p:nvPicPr>
        <p:blipFill>
          <a:blip r:embed="rId6"/>
          <a:stretch>
            <a:fillRect/>
          </a:stretch>
        </p:blipFill>
        <p:spPr>
          <a:xfrm>
            <a:off x="135811" y="1604118"/>
            <a:ext cx="4092606" cy="3667946"/>
          </a:xfrm>
          <a:prstGeom prst="rect">
            <a:avLst/>
          </a:prstGeom>
        </p:spPr>
      </p:pic>
      <p:sp>
        <p:nvSpPr>
          <p:cNvPr id="16" name="TextBox 15">
            <a:extLst>
              <a:ext uri="{FF2B5EF4-FFF2-40B4-BE49-F238E27FC236}">
                <a16:creationId xmlns:a16="http://schemas.microsoft.com/office/drawing/2014/main" id="{42996108-40BC-4BF3-A8C4-32F109F6003F}"/>
              </a:ext>
            </a:extLst>
          </p:cNvPr>
          <p:cNvSpPr txBox="1"/>
          <p:nvPr/>
        </p:nvSpPr>
        <p:spPr>
          <a:xfrm>
            <a:off x="1520936" y="5282618"/>
            <a:ext cx="1322356" cy="369332"/>
          </a:xfrm>
          <a:prstGeom prst="rect">
            <a:avLst/>
          </a:prstGeom>
          <a:noFill/>
        </p:spPr>
        <p:txBody>
          <a:bodyPr wrap="square" rtlCol="0">
            <a:spAutoFit/>
          </a:bodyPr>
          <a:lstStyle/>
          <a:p>
            <a:pPr algn="ctr" defTabSz="342900"/>
            <a:r>
              <a:rPr lang="en-CA" b="1" dirty="0">
                <a:solidFill>
                  <a:prstClr val="black"/>
                </a:solidFill>
                <a:latin typeface="Arial Narrow" panose="020B0606020202030204" pitchFamily="34" charset="0"/>
              </a:rPr>
              <a:t>n=1,681</a:t>
            </a:r>
            <a:endParaRPr lang="en-US" b="1" dirty="0">
              <a:solidFill>
                <a:prstClr val="black"/>
              </a:solidFill>
              <a:latin typeface="Arial Narrow" panose="020B0606020202030204" pitchFamily="34" charset="0"/>
            </a:endParaRPr>
          </a:p>
        </p:txBody>
      </p:sp>
      <p:pic>
        <p:nvPicPr>
          <p:cNvPr id="5" name="Picture 4">
            <a:extLst>
              <a:ext uri="{FF2B5EF4-FFF2-40B4-BE49-F238E27FC236}">
                <a16:creationId xmlns:a16="http://schemas.microsoft.com/office/drawing/2014/main" id="{562C2A2F-FF66-46B9-9395-ED0661083516}"/>
              </a:ext>
            </a:extLst>
          </p:cNvPr>
          <p:cNvPicPr>
            <a:picLocks noChangeAspect="1"/>
          </p:cNvPicPr>
          <p:nvPr/>
        </p:nvPicPr>
        <p:blipFill>
          <a:blip r:embed="rId7"/>
          <a:stretch>
            <a:fillRect/>
          </a:stretch>
        </p:blipFill>
        <p:spPr>
          <a:xfrm>
            <a:off x="4123678" y="2025429"/>
            <a:ext cx="4840903" cy="3276372"/>
          </a:xfrm>
          <a:prstGeom prst="rect">
            <a:avLst/>
          </a:prstGeom>
        </p:spPr>
      </p:pic>
      <p:sp>
        <p:nvSpPr>
          <p:cNvPr id="18" name="TextBox 17">
            <a:extLst>
              <a:ext uri="{FF2B5EF4-FFF2-40B4-BE49-F238E27FC236}">
                <a16:creationId xmlns:a16="http://schemas.microsoft.com/office/drawing/2014/main" id="{2AC36384-ACE7-415C-8F29-CBDA75F5AD9B}"/>
              </a:ext>
            </a:extLst>
          </p:cNvPr>
          <p:cNvSpPr txBox="1"/>
          <p:nvPr/>
        </p:nvSpPr>
        <p:spPr>
          <a:xfrm>
            <a:off x="6156436" y="5311171"/>
            <a:ext cx="1322356" cy="369332"/>
          </a:xfrm>
          <a:prstGeom prst="rect">
            <a:avLst/>
          </a:prstGeom>
          <a:noFill/>
        </p:spPr>
        <p:txBody>
          <a:bodyPr wrap="square" rtlCol="0">
            <a:spAutoFit/>
          </a:bodyPr>
          <a:lstStyle/>
          <a:p>
            <a:pPr algn="ctr" defTabSz="342900"/>
            <a:r>
              <a:rPr lang="en-CA" b="1" dirty="0">
                <a:solidFill>
                  <a:prstClr val="black"/>
                </a:solidFill>
                <a:latin typeface="Arial Narrow" panose="020B0606020202030204" pitchFamily="34" charset="0"/>
              </a:rPr>
              <a:t>n=1,379</a:t>
            </a:r>
            <a:endParaRPr lang="en-US" b="1" dirty="0">
              <a:solidFill>
                <a:prstClr val="black"/>
              </a:solidFill>
              <a:latin typeface="Arial Narrow" panose="020B0606020202030204" pitchFamily="34" charset="0"/>
            </a:endParaRPr>
          </a:p>
        </p:txBody>
      </p:sp>
      <p:sp>
        <p:nvSpPr>
          <p:cNvPr id="20" name="Text Box 3">
            <a:extLst>
              <a:ext uri="{FF2B5EF4-FFF2-40B4-BE49-F238E27FC236}">
                <a16:creationId xmlns:a16="http://schemas.microsoft.com/office/drawing/2014/main" id="{6AA58E32-78A0-4126-81AA-65C46675A000}"/>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Non-vitamin K antagonist Oral Anticoagulant (NOAC) Use and Dosing in Canadian Practice: Insights from the Optimizing </a:t>
            </a: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PharmacoTherapy</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the Management Approach to Lowering risk in Atrial Fibrillation (OPTIMAL-AF) Program  - CCS 2018 Poster Presentation</a:t>
            </a:r>
            <a:endParaRPr kumimoji="0" lang="en-CA" altLang="en-US" sz="3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226271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1235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9870" y="211044"/>
            <a:ext cx="2143444" cy="844300"/>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49002"/>
            <a:ext cx="6408319" cy="646331"/>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DOAC Dose and Concordance*</a:t>
            </a:r>
            <a:endPar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Non-vitamin K antagonist Oral Anticoagulant (NOAC) Use and Dosing in Canadian Practice: Insights from the Optimizing </a:t>
            </a: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PharmacoTherapy</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the Management Approach to Lowering risk in Atrial Fibrillation (OPTIMAL-AF) Program  - CCS 2018 Poster Presentation</a:t>
            </a:r>
            <a:endParaRPr kumimoji="0" lang="en-CA" altLang="en-US" sz="3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23" name="TextBox 22">
            <a:extLst>
              <a:ext uri="{FF2B5EF4-FFF2-40B4-BE49-F238E27FC236}">
                <a16:creationId xmlns:a16="http://schemas.microsoft.com/office/drawing/2014/main" id="{6B61A9FD-87A9-4A7F-BE2F-267C6D051F79}"/>
              </a:ext>
            </a:extLst>
          </p:cNvPr>
          <p:cNvSpPr txBox="1"/>
          <p:nvPr/>
        </p:nvSpPr>
        <p:spPr>
          <a:xfrm>
            <a:off x="900600" y="1270935"/>
            <a:ext cx="298115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Standard Dose (n=829)</a:t>
            </a:r>
            <a:endParaRPr kumimoji="0" lang="en-US"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pic>
        <p:nvPicPr>
          <p:cNvPr id="3" name="Picture 2">
            <a:extLst>
              <a:ext uri="{FF2B5EF4-FFF2-40B4-BE49-F238E27FC236}">
                <a16:creationId xmlns:a16="http://schemas.microsoft.com/office/drawing/2014/main" id="{33295931-F7CA-4CC1-91F9-504A1B44515C}"/>
              </a:ext>
            </a:extLst>
          </p:cNvPr>
          <p:cNvPicPr>
            <a:picLocks noChangeAspect="1"/>
          </p:cNvPicPr>
          <p:nvPr/>
        </p:nvPicPr>
        <p:blipFill>
          <a:blip r:embed="rId6"/>
          <a:stretch>
            <a:fillRect/>
          </a:stretch>
        </p:blipFill>
        <p:spPr>
          <a:xfrm>
            <a:off x="-6448" y="1763917"/>
            <a:ext cx="4795249" cy="4297680"/>
          </a:xfrm>
          <a:prstGeom prst="rect">
            <a:avLst/>
          </a:prstGeom>
        </p:spPr>
      </p:pic>
      <p:pic>
        <p:nvPicPr>
          <p:cNvPr id="4" name="Picture 3">
            <a:extLst>
              <a:ext uri="{FF2B5EF4-FFF2-40B4-BE49-F238E27FC236}">
                <a16:creationId xmlns:a16="http://schemas.microsoft.com/office/drawing/2014/main" id="{D3C95D7A-A3CF-46E5-B7EB-341E66F3A5C5}"/>
              </a:ext>
            </a:extLst>
          </p:cNvPr>
          <p:cNvPicPr>
            <a:picLocks noChangeAspect="1"/>
          </p:cNvPicPr>
          <p:nvPr/>
        </p:nvPicPr>
        <p:blipFill>
          <a:blip r:embed="rId7"/>
          <a:stretch>
            <a:fillRect/>
          </a:stretch>
        </p:blipFill>
        <p:spPr>
          <a:xfrm>
            <a:off x="4186829" y="1763917"/>
            <a:ext cx="4795246" cy="4297680"/>
          </a:xfrm>
          <a:prstGeom prst="rect">
            <a:avLst/>
          </a:prstGeom>
        </p:spPr>
      </p:pic>
      <p:sp>
        <p:nvSpPr>
          <p:cNvPr id="21" name="TextBox 20">
            <a:extLst>
              <a:ext uri="{FF2B5EF4-FFF2-40B4-BE49-F238E27FC236}">
                <a16:creationId xmlns:a16="http://schemas.microsoft.com/office/drawing/2014/main" id="{82530B74-49E3-4FF1-8E3A-6C6AA46BD96D}"/>
              </a:ext>
            </a:extLst>
          </p:cNvPr>
          <p:cNvSpPr txBox="1"/>
          <p:nvPr/>
        </p:nvSpPr>
        <p:spPr>
          <a:xfrm>
            <a:off x="4951900" y="1240129"/>
            <a:ext cx="298115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2400" b="1" dirty="0">
                <a:solidFill>
                  <a:prstClr val="black"/>
                </a:solidFill>
                <a:latin typeface="Arial Narrow" panose="020B0606020202030204" pitchFamily="34" charset="0"/>
              </a:rPr>
              <a:t>Reduced</a:t>
            </a:r>
            <a:r>
              <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Dose (n=264)</a:t>
            </a:r>
            <a:endParaRPr kumimoji="0" lang="en-US"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6" name="Rectangle 25">
            <a:extLst>
              <a:ext uri="{FF2B5EF4-FFF2-40B4-BE49-F238E27FC236}">
                <a16:creationId xmlns:a16="http://schemas.microsoft.com/office/drawing/2014/main" id="{B47ADAB2-41A2-45E6-8BA5-103F97CAAE1B}"/>
              </a:ext>
            </a:extLst>
          </p:cNvPr>
          <p:cNvSpPr/>
          <p:nvPr/>
        </p:nvSpPr>
        <p:spPr>
          <a:xfrm>
            <a:off x="723900" y="5739811"/>
            <a:ext cx="7874000" cy="523220"/>
          </a:xfrm>
          <a:prstGeom prst="rect">
            <a:avLst/>
          </a:prstGeom>
        </p:spPr>
        <p:txBody>
          <a:bodyPr wrap="square">
            <a:spAutoFit/>
          </a:bodyPr>
          <a:lstStyle/>
          <a:p>
            <a:pPr algn="ctr" defTabSz="342900"/>
            <a:r>
              <a:rPr lang="en-CA" sz="1400" b="1" dirty="0">
                <a:solidFill>
                  <a:prstClr val="black"/>
                </a:solidFill>
                <a:latin typeface="Arial Narrow" panose="020B0606020202030204" pitchFamily="34" charset="0"/>
              </a:rPr>
              <a:t>*Concordant with Health Canada Product Monograph prescribing recommendations</a:t>
            </a:r>
          </a:p>
          <a:p>
            <a:pPr algn="ctr" defTabSz="342900"/>
            <a:r>
              <a:rPr lang="en-CA" sz="1400" b="1" baseline="30000" dirty="0">
                <a:solidFill>
                  <a:prstClr val="black"/>
                </a:solidFill>
                <a:latin typeface="Arial Narrow" panose="020B0606020202030204" pitchFamily="34" charset="0"/>
              </a:rPr>
              <a:t>+</a:t>
            </a:r>
            <a:r>
              <a:rPr lang="en-CA" sz="1400" b="1" dirty="0">
                <a:solidFill>
                  <a:prstClr val="black"/>
                </a:solidFill>
                <a:latin typeface="Arial Narrow" panose="020B0606020202030204" pitchFamily="34" charset="0"/>
              </a:rPr>
              <a:t>Dosing information available</a:t>
            </a:r>
            <a:endParaRPr lang="en-US" sz="1400" b="1" dirty="0">
              <a:solidFill>
                <a:prstClr val="black"/>
              </a:solidFill>
              <a:latin typeface="Arial Narrow" panose="020B0606020202030204" pitchFamily="34" charset="0"/>
            </a:endParaRPr>
          </a:p>
        </p:txBody>
      </p:sp>
    </p:spTree>
    <p:extLst>
      <p:ext uri="{BB962C8B-B14F-4D97-AF65-F5344CB8AC3E}">
        <p14:creationId xmlns:p14="http://schemas.microsoft.com/office/powerpoint/2010/main" val="1657555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Non-vitamin K antagonist Oral Anticoagulant (NOAC) Use and Dosing in Canadian Practice: Insights from the Optimizing </a:t>
            </a: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PharmacoTherapy</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the Management Approach to Lowering risk in Atrial Fibrillation (OPTIMAL-AF) Program  - CCS 2018 Poster Presentation</a:t>
            </a:r>
            <a:endParaRPr kumimoji="0" lang="en-CA" altLang="en-US" sz="3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graphicFrame>
        <p:nvGraphicFramePr>
          <p:cNvPr id="19" name="Chart 18">
            <a:extLst>
              <a:ext uri="{FF2B5EF4-FFF2-40B4-BE49-F238E27FC236}">
                <a16:creationId xmlns:a16="http://schemas.microsoft.com/office/drawing/2014/main" id="{CA2B4B1C-4414-4F8C-B142-A7A0275EA121}"/>
              </a:ext>
            </a:extLst>
          </p:cNvPr>
          <p:cNvGraphicFramePr/>
          <p:nvPr>
            <p:extLst/>
          </p:nvPr>
        </p:nvGraphicFramePr>
        <p:xfrm>
          <a:off x="-405169" y="2199116"/>
          <a:ext cx="4045687" cy="349146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a:extLst>
              <a:ext uri="{FF2B5EF4-FFF2-40B4-BE49-F238E27FC236}">
                <a16:creationId xmlns:a16="http://schemas.microsoft.com/office/drawing/2014/main" id="{19548227-9C3C-43CD-AAEE-3B71B4B2F9DB}"/>
              </a:ext>
            </a:extLst>
          </p:cNvPr>
          <p:cNvGraphicFramePr/>
          <p:nvPr>
            <p:extLst/>
          </p:nvPr>
        </p:nvGraphicFramePr>
        <p:xfrm>
          <a:off x="2484839" y="2199115"/>
          <a:ext cx="4045687" cy="349146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Chart 21">
            <a:extLst>
              <a:ext uri="{FF2B5EF4-FFF2-40B4-BE49-F238E27FC236}">
                <a16:creationId xmlns:a16="http://schemas.microsoft.com/office/drawing/2014/main" id="{D6887B70-2C07-4061-B691-62D1778CCAB4}"/>
              </a:ext>
            </a:extLst>
          </p:cNvPr>
          <p:cNvGraphicFramePr/>
          <p:nvPr>
            <p:extLst/>
          </p:nvPr>
        </p:nvGraphicFramePr>
        <p:xfrm>
          <a:off x="5472866" y="2265728"/>
          <a:ext cx="4045687" cy="3491463"/>
        </p:xfrm>
        <a:graphic>
          <a:graphicData uri="http://schemas.openxmlformats.org/drawingml/2006/chart">
            <c:chart xmlns:c="http://schemas.openxmlformats.org/drawingml/2006/chart" xmlns:r="http://schemas.openxmlformats.org/officeDocument/2006/relationships" r:id="rId7"/>
          </a:graphicData>
        </a:graphic>
      </p:graphicFrame>
      <p:sp>
        <p:nvSpPr>
          <p:cNvPr id="2" name="TextBox 1">
            <a:extLst>
              <a:ext uri="{FF2B5EF4-FFF2-40B4-BE49-F238E27FC236}">
                <a16:creationId xmlns:a16="http://schemas.microsoft.com/office/drawing/2014/main" id="{ADFFE308-16B7-4070-8711-41400F1B4A85}"/>
              </a:ext>
            </a:extLst>
          </p:cNvPr>
          <p:cNvSpPr txBox="1"/>
          <p:nvPr/>
        </p:nvSpPr>
        <p:spPr>
          <a:xfrm>
            <a:off x="318977" y="1704022"/>
            <a:ext cx="231258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Apixaban (n=556</a:t>
            </a:r>
            <a:r>
              <a:rPr kumimoji="0" lang="en-CA"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3" name="TextBox 22">
            <a:extLst>
              <a:ext uri="{FF2B5EF4-FFF2-40B4-BE49-F238E27FC236}">
                <a16:creationId xmlns:a16="http://schemas.microsoft.com/office/drawing/2014/main" id="{6B61A9FD-87A9-4A7F-BE2F-267C6D051F79}"/>
              </a:ext>
            </a:extLst>
          </p:cNvPr>
          <p:cNvSpPr txBox="1"/>
          <p:nvPr/>
        </p:nvSpPr>
        <p:spPr>
          <a:xfrm>
            <a:off x="3257108" y="1704022"/>
            <a:ext cx="231258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Dabigatran (n=181</a:t>
            </a:r>
            <a:r>
              <a:rPr kumimoji="0" lang="en-CA"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4" name="TextBox 23">
            <a:extLst>
              <a:ext uri="{FF2B5EF4-FFF2-40B4-BE49-F238E27FC236}">
                <a16:creationId xmlns:a16="http://schemas.microsoft.com/office/drawing/2014/main" id="{110381A3-DAAD-4615-A106-0C1BA5610B49}"/>
              </a:ext>
            </a:extLst>
          </p:cNvPr>
          <p:cNvSpPr txBox="1"/>
          <p:nvPr/>
        </p:nvSpPr>
        <p:spPr>
          <a:xfrm>
            <a:off x="6254009" y="1685849"/>
            <a:ext cx="231258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Rivaroxaban (n=369</a:t>
            </a:r>
            <a:r>
              <a:rPr kumimoji="0" lang="en-CA"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5" name="Rectangle 24">
            <a:extLst>
              <a:ext uri="{FF2B5EF4-FFF2-40B4-BE49-F238E27FC236}">
                <a16:creationId xmlns:a16="http://schemas.microsoft.com/office/drawing/2014/main" id="{63B65967-35D1-4D5B-9280-10E053AEC85F}"/>
              </a:ext>
            </a:extLst>
          </p:cNvPr>
          <p:cNvSpPr/>
          <p:nvPr/>
        </p:nvSpPr>
        <p:spPr>
          <a:xfrm>
            <a:off x="221679" y="5789746"/>
            <a:ext cx="8528916" cy="430887"/>
          </a:xfrm>
          <a:prstGeom prst="rect">
            <a:avLst/>
          </a:prstGeom>
        </p:spPr>
        <p:txBody>
          <a:bodyPr wrap="square">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*Concordant with Health Canada Product Monograph prescribing recommendations</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30000" noProof="0" dirty="0">
                <a:ln>
                  <a:noFill/>
                </a:ln>
                <a:solidFill>
                  <a:prstClr val="black">
                    <a:lumMod val="85000"/>
                    <a:lumOff val="15000"/>
                  </a:prstClr>
                </a:solidFill>
                <a:effectLst/>
                <a:uLnTx/>
                <a:uFillTx/>
                <a:latin typeface="Arial Narrow" panose="020B0606020202030204" pitchFamily="34" charset="0"/>
                <a:ea typeface="+mn-ea"/>
                <a:cs typeface="+mn-cs"/>
              </a:rPr>
              <a:t>+</a:t>
            </a:r>
            <a:r>
              <a:rPr kumimoji="0" lang="en-CA" sz="11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Dosing information available</a:t>
            </a:r>
            <a:endParaRPr kumimoji="0" lang="en-US" sz="11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
        <p:nvSpPr>
          <p:cNvPr id="16" name="Rectangle 15">
            <a:extLst>
              <a:ext uri="{FF2B5EF4-FFF2-40B4-BE49-F238E27FC236}">
                <a16:creationId xmlns:a16="http://schemas.microsoft.com/office/drawing/2014/main" id="{4B05FE17-A315-4F41-A84F-A6072B23434A}"/>
              </a:ext>
            </a:extLst>
          </p:cNvPr>
          <p:cNvSpPr/>
          <p:nvPr/>
        </p:nvSpPr>
        <p:spPr>
          <a:xfrm>
            <a:off x="161925" y="249002"/>
            <a:ext cx="6408319" cy="646331"/>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DOAC Dose and Concordance*</a:t>
            </a:r>
            <a:endPar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pic>
        <p:nvPicPr>
          <p:cNvPr id="17" name="Picture 16" descr="Clinical-conandrum-Logo-2019_dec.png">
            <a:extLst>
              <a:ext uri="{FF2B5EF4-FFF2-40B4-BE49-F238E27FC236}">
                <a16:creationId xmlns:a16="http://schemas.microsoft.com/office/drawing/2014/main" id="{CBECBE75-4245-4BF6-B9BB-9B0D45F060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59870" y="211044"/>
            <a:ext cx="2143444" cy="844300"/>
          </a:xfrm>
          <a:prstGeom prst="rect">
            <a:avLst/>
          </a:prstGeom>
        </p:spPr>
      </p:pic>
    </p:spTree>
    <p:extLst>
      <p:ext uri="{BB962C8B-B14F-4D97-AF65-F5344CB8AC3E}">
        <p14:creationId xmlns:p14="http://schemas.microsoft.com/office/powerpoint/2010/main" val="1318657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1489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414" y="201053"/>
            <a:ext cx="2009775" cy="791648"/>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35811" y="12648"/>
            <a:ext cx="6408319"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Rationale for Discordant Reduced DOAC Dose*</a:t>
            </a: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6" name="Text Box 3">
            <a:extLst>
              <a:ext uri="{FF2B5EF4-FFF2-40B4-BE49-F238E27FC236}">
                <a16:creationId xmlns:a16="http://schemas.microsoft.com/office/drawing/2014/main" id="{2C5F1479-CA5E-425B-B743-A425AF81E22F}"/>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Non-vitamin K antagonist Oral Anticoagulant (NOAC) Use and Dosing in Canadian Practice: Insights from the Optimizing </a:t>
            </a: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PharmacoTherapy</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the Management Approach to Lowering risk in Atrial Fibrillation (OPTIMAL-AF) Program  - CCS 2018 Poster Presentation</a:t>
            </a:r>
            <a:endParaRPr kumimoji="0" lang="en-CA" altLang="en-US" sz="3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2" name="Picture 1">
            <a:extLst>
              <a:ext uri="{FF2B5EF4-FFF2-40B4-BE49-F238E27FC236}">
                <a16:creationId xmlns:a16="http://schemas.microsoft.com/office/drawing/2014/main" id="{F3B4E5A5-B541-4888-81C2-EFAF9E2E270A}"/>
              </a:ext>
            </a:extLst>
          </p:cNvPr>
          <p:cNvPicPr>
            <a:picLocks noChangeAspect="1"/>
          </p:cNvPicPr>
          <p:nvPr/>
        </p:nvPicPr>
        <p:blipFill>
          <a:blip r:embed="rId6"/>
          <a:stretch>
            <a:fillRect/>
          </a:stretch>
        </p:blipFill>
        <p:spPr>
          <a:xfrm>
            <a:off x="860630" y="1260704"/>
            <a:ext cx="7422740" cy="4812791"/>
          </a:xfrm>
          <a:prstGeom prst="rect">
            <a:avLst/>
          </a:prstGeom>
        </p:spPr>
      </p:pic>
      <p:sp>
        <p:nvSpPr>
          <p:cNvPr id="10" name="Rectangle 9">
            <a:extLst>
              <a:ext uri="{FF2B5EF4-FFF2-40B4-BE49-F238E27FC236}">
                <a16:creationId xmlns:a16="http://schemas.microsoft.com/office/drawing/2014/main" id="{742D01F0-57BB-4DA2-B442-E172A2FC01C0}"/>
              </a:ext>
            </a:extLst>
          </p:cNvPr>
          <p:cNvSpPr/>
          <p:nvPr/>
        </p:nvSpPr>
        <p:spPr>
          <a:xfrm>
            <a:off x="690175" y="5981865"/>
            <a:ext cx="7874000" cy="461665"/>
          </a:xfrm>
          <a:prstGeom prst="rect">
            <a:avLst/>
          </a:prstGeom>
        </p:spPr>
        <p:txBody>
          <a:bodyPr wrap="square">
            <a:spAutoFit/>
          </a:bodyPr>
          <a:lstStyle/>
          <a:p>
            <a:pPr algn="ctr" defTabSz="342900"/>
            <a:r>
              <a:rPr lang="en-CA" sz="1200" b="1" dirty="0">
                <a:solidFill>
                  <a:prstClr val="black"/>
                </a:solidFill>
                <a:latin typeface="Arial Narrow" panose="020B0606020202030204" pitchFamily="34" charset="0"/>
              </a:rPr>
              <a:t>*Concordant with Health Canada Product Monograph prescribing recommendations</a:t>
            </a:r>
          </a:p>
          <a:p>
            <a:pPr algn="ctr" defTabSz="342900"/>
            <a:r>
              <a:rPr lang="en-CA" sz="1200" b="1" baseline="30000" dirty="0">
                <a:solidFill>
                  <a:prstClr val="black"/>
                </a:solidFill>
                <a:latin typeface="Arial Narrow" panose="020B0606020202030204" pitchFamily="34" charset="0"/>
              </a:rPr>
              <a:t>+</a:t>
            </a:r>
            <a:r>
              <a:rPr lang="en-CA" sz="1200" b="1" dirty="0">
                <a:solidFill>
                  <a:prstClr val="black"/>
                </a:solidFill>
                <a:latin typeface="Arial Narrow" panose="020B0606020202030204" pitchFamily="34" charset="0"/>
              </a:rPr>
              <a:t>Dosing information available</a:t>
            </a:r>
            <a:endParaRPr lang="en-US" sz="1200" b="1" dirty="0">
              <a:solidFill>
                <a:prstClr val="black"/>
              </a:solidFill>
              <a:latin typeface="Arial Narrow" panose="020B0606020202030204" pitchFamily="34" charset="0"/>
            </a:endParaRPr>
          </a:p>
        </p:txBody>
      </p:sp>
    </p:spTree>
    <p:extLst>
      <p:ext uri="{BB962C8B-B14F-4D97-AF65-F5344CB8AC3E}">
        <p14:creationId xmlns:p14="http://schemas.microsoft.com/office/powerpoint/2010/main" val="933306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l="-18000" r="-1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39000">
                <a:schemeClr val="tx2"/>
              </a:gs>
              <a:gs pos="100000">
                <a:srgbClr val="F2FBF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6DF1E92-7EF4-481E-8FFD-AFF59D5011C1}"/>
              </a:ext>
            </a:extLst>
          </p:cNvPr>
          <p:cNvSpPr txBox="1"/>
          <p:nvPr/>
        </p:nvSpPr>
        <p:spPr>
          <a:xfrm>
            <a:off x="253753" y="2883581"/>
            <a:ext cx="8740424" cy="2123658"/>
          </a:xfrm>
          <a:prstGeom prst="rect">
            <a:avLst/>
          </a:prstGeom>
          <a:noFill/>
        </p:spPr>
        <p:txBody>
          <a:bodyPr wrap="square" rtlCol="0" anchor="ctr">
            <a:spAutoFit/>
          </a:bodyPr>
          <a:lstStyle/>
          <a:p>
            <a:pPr lvl="0" algn="ctr"/>
            <a:r>
              <a:rPr lang="en-CA" sz="4400" b="1" dirty="0">
                <a:solidFill>
                  <a:prstClr val="white"/>
                </a:solidFill>
                <a:latin typeface="Arial Narrow" panose="020B0606020202030204" pitchFamily="34" charset="0"/>
              </a:rPr>
              <a:t>What are the real-world outcomes in patents receiving reduced doses of DOACs? </a:t>
            </a:r>
          </a:p>
        </p:txBody>
      </p:sp>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Case 9</a:t>
            </a:r>
            <a:endParaRPr kumimoji="0" lang="en-US"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endParaRPr>
          </a:p>
        </p:txBody>
      </p:sp>
      <p:pic>
        <p:nvPicPr>
          <p:cNvPr id="10" name="Picture 9" descr="A close up of a sign&#10;&#10;Description automatically generated">
            <a:extLst>
              <a:ext uri="{FF2B5EF4-FFF2-40B4-BE49-F238E27FC236}">
                <a16:creationId xmlns:a16="http://schemas.microsoft.com/office/drawing/2014/main" id="{AE75ECD9-4281-4456-9727-601899678D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797" y="522071"/>
            <a:ext cx="1399420" cy="3153621"/>
          </a:xfrm>
          <a:prstGeom prst="rect">
            <a:avLst/>
          </a:prstGeom>
        </p:spPr>
      </p:pic>
    </p:spTree>
    <p:extLst>
      <p:ext uri="{BB962C8B-B14F-4D97-AF65-F5344CB8AC3E}">
        <p14:creationId xmlns:p14="http://schemas.microsoft.com/office/powerpoint/2010/main" val="1295361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5553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249607"/>
            <a:ext cx="2277189" cy="896982"/>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35811" y="58268"/>
            <a:ext cx="6862603" cy="1384995"/>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Standard and Reduced Doses of Dabigatran, Rivaroxaban and Apixaban for Stroke Prevention in AF: A National Cohort Study </a:t>
            </a:r>
            <a:endParaRPr kumimoji="0" lang="en-CA" sz="2800" b="1" i="0" u="none" strike="noStrike" kern="1200" cap="none" spc="0" normalizeH="0" baseline="0" noProof="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0" name="Text Box 3">
            <a:extLst>
              <a:ext uri="{FF2B5EF4-FFF2-40B4-BE49-F238E27FC236}">
                <a16:creationId xmlns:a16="http://schemas.microsoft.com/office/drawing/2014/main" id="{705841BB-6D43-4B60-939C-EA82FCF347F3}"/>
              </a:ext>
            </a:extLst>
          </p:cNvPr>
          <p:cNvSpPr txBox="1">
            <a:spLocks noChangeArrowheads="1"/>
          </p:cNvSpPr>
          <p:nvPr/>
        </p:nvSpPr>
        <p:spPr bwMode="auto">
          <a:xfrm>
            <a:off x="67722" y="6570141"/>
            <a:ext cx="2652145" cy="230832"/>
          </a:xfrm>
          <a:prstGeom prst="rect">
            <a:avLst/>
          </a:prstGeom>
          <a:noFill/>
          <a:ln w="9525">
            <a:noFill/>
            <a:miter lim="800000"/>
            <a:headEnd/>
            <a:tailEnd/>
          </a:ln>
        </p:spPr>
        <p:txBody>
          <a:bodyPr wrap="square">
            <a:spAutoFit/>
          </a:bodyPr>
          <a:lstStyle/>
          <a:p>
            <a:pPr lvl="0">
              <a:defRPr/>
            </a:pPr>
            <a:r>
              <a:rPr lang="en-CA" altLang="en-US" sz="900" dirty="0" err="1">
                <a:solidFill>
                  <a:prstClr val="white"/>
                </a:solidFill>
                <a:latin typeface="Arial Narrow" panose="020B0606020202030204" pitchFamily="34" charset="0"/>
                <a:cs typeface="Lato"/>
              </a:rPr>
              <a:t>Staerk</a:t>
            </a:r>
            <a:r>
              <a:rPr lang="en-CA" altLang="en-US" sz="900" dirty="0">
                <a:solidFill>
                  <a:prstClr val="white"/>
                </a:solidFill>
                <a:latin typeface="Arial Narrow" panose="020B0606020202030204" pitchFamily="34" charset="0"/>
                <a:cs typeface="Lato"/>
              </a:rPr>
              <a:t> et al. J Int Med, 2018 (283) 45-55</a:t>
            </a:r>
          </a:p>
        </p:txBody>
      </p:sp>
      <p:sp>
        <p:nvSpPr>
          <p:cNvPr id="17" name="Espace réservé du contenu 7">
            <a:extLst>
              <a:ext uri="{FF2B5EF4-FFF2-40B4-BE49-F238E27FC236}">
                <a16:creationId xmlns:a16="http://schemas.microsoft.com/office/drawing/2014/main" id="{D4C2F629-9570-4428-9139-C4DC35EC3878}"/>
              </a:ext>
            </a:extLst>
          </p:cNvPr>
          <p:cNvSpPr txBox="1">
            <a:spLocks/>
          </p:cNvSpPr>
          <p:nvPr/>
        </p:nvSpPr>
        <p:spPr>
          <a:xfrm>
            <a:off x="1385367" y="6401169"/>
            <a:ext cx="6806134" cy="211520"/>
          </a:xfrm>
          <a:prstGeom prst="rect">
            <a:avLst/>
          </a:prstGeom>
        </p:spPr>
        <p:txBody>
          <a:bodyPr/>
          <a:lstStyle>
            <a:lvl1pPr algn="l" rtl="0" eaLnBrk="0" fontAlgn="base" hangingPunct="0">
              <a:spcBef>
                <a:spcPts val="600"/>
              </a:spcBef>
              <a:spcAft>
                <a:spcPct val="0"/>
              </a:spcAft>
              <a:defRPr sz="1600">
                <a:solidFill>
                  <a:schemeClr val="tx1"/>
                </a:solidFill>
                <a:latin typeface="Calibri"/>
                <a:ea typeface="+mn-ea"/>
                <a:cs typeface="Calibri"/>
              </a:defRPr>
            </a:lvl1pPr>
            <a:lvl2pPr marL="234950" indent="-234950" algn="l" rtl="0" eaLnBrk="0" fontAlgn="base" hangingPunct="0">
              <a:spcBef>
                <a:spcPts val="300"/>
              </a:spcBef>
              <a:spcAft>
                <a:spcPct val="0"/>
              </a:spcAft>
              <a:buClr>
                <a:schemeClr val="tx2"/>
              </a:buClr>
              <a:buSzPct val="100000"/>
              <a:buFont typeface="Wingdings" charset="2"/>
              <a:buChar char="§"/>
              <a:defRPr sz="1600">
                <a:solidFill>
                  <a:schemeClr val="tx1"/>
                </a:solidFill>
                <a:latin typeface="Calibri"/>
                <a:ea typeface="+mn-ea"/>
                <a:cs typeface="Calibri"/>
              </a:defRPr>
            </a:lvl2pPr>
            <a:lvl3pPr marL="466725" indent="-228600" algn="l" rtl="0" eaLnBrk="0" fontAlgn="base" hangingPunct="0">
              <a:spcBef>
                <a:spcPts val="300"/>
              </a:spcBef>
              <a:spcAft>
                <a:spcPct val="0"/>
              </a:spcAft>
              <a:buClr>
                <a:schemeClr val="tx2"/>
              </a:buClr>
              <a:buSzPct val="100000"/>
              <a:buFont typeface="Wingdings" charset="2"/>
              <a:buChar char="§"/>
              <a:defRPr sz="1400">
                <a:solidFill>
                  <a:schemeClr val="tx1"/>
                </a:solidFill>
                <a:latin typeface="Calibri"/>
                <a:ea typeface="+mn-ea"/>
                <a:cs typeface="Calibri"/>
              </a:defRPr>
            </a:lvl3pPr>
            <a:lvl4pPr marL="688975" indent="-228600" algn="l" rtl="0" eaLnBrk="0" fontAlgn="base" hangingPunct="0">
              <a:spcBef>
                <a:spcPts val="300"/>
              </a:spcBef>
              <a:spcAft>
                <a:spcPct val="0"/>
              </a:spcAft>
              <a:buClr>
                <a:schemeClr val="tx2"/>
              </a:buClr>
              <a:buSzPct val="100000"/>
              <a:buFont typeface="Wingdings" charset="2"/>
              <a:buChar char="§"/>
              <a:defRPr sz="1400">
                <a:solidFill>
                  <a:schemeClr val="tx1"/>
                </a:solidFill>
                <a:latin typeface="Calibri"/>
                <a:ea typeface="+mn-ea"/>
                <a:cs typeface="Calibri"/>
              </a:defRPr>
            </a:lvl4pPr>
            <a:lvl5pPr marL="0" indent="0" algn="l" rtl="0" eaLnBrk="0" fontAlgn="base" hangingPunct="0">
              <a:spcBef>
                <a:spcPts val="300"/>
              </a:spcBef>
              <a:spcAft>
                <a:spcPct val="0"/>
              </a:spcAft>
              <a:buClr>
                <a:schemeClr val="tx2"/>
              </a:buClr>
              <a:buSzPct val="100000"/>
              <a:buFont typeface="Wingdings" charset="2"/>
              <a:buNone/>
              <a:defRPr sz="1600">
                <a:solidFill>
                  <a:schemeClr val="accent1"/>
                </a:solidFill>
                <a:latin typeface="Calibri"/>
                <a:ea typeface="+mn-ea"/>
                <a:cs typeface="Calibri"/>
              </a:defRPr>
            </a:lvl5pPr>
            <a:lvl6pPr marL="2514600" indent="-228600" algn="l" rtl="0" eaLnBrk="1" fontAlgn="base" hangingPunct="1">
              <a:spcBef>
                <a:spcPct val="20000"/>
              </a:spcBef>
              <a:spcAft>
                <a:spcPct val="0"/>
              </a:spcAft>
              <a:buChar char="»"/>
              <a:defRPr sz="1600">
                <a:solidFill>
                  <a:srgbClr val="293E6B"/>
                </a:solidFill>
                <a:latin typeface="+mn-lt"/>
                <a:ea typeface="+mn-ea"/>
              </a:defRPr>
            </a:lvl6pPr>
            <a:lvl7pPr marL="2971800" indent="-228600" algn="l" rtl="0" eaLnBrk="1" fontAlgn="base" hangingPunct="1">
              <a:spcBef>
                <a:spcPct val="20000"/>
              </a:spcBef>
              <a:spcAft>
                <a:spcPct val="0"/>
              </a:spcAft>
              <a:buChar char="»"/>
              <a:defRPr sz="1600">
                <a:solidFill>
                  <a:srgbClr val="293E6B"/>
                </a:solidFill>
                <a:latin typeface="+mn-lt"/>
                <a:ea typeface="+mn-ea"/>
              </a:defRPr>
            </a:lvl7pPr>
            <a:lvl8pPr marL="3429000" indent="-228600" algn="l" rtl="0" eaLnBrk="1" fontAlgn="base" hangingPunct="1">
              <a:spcBef>
                <a:spcPct val="20000"/>
              </a:spcBef>
              <a:spcAft>
                <a:spcPct val="0"/>
              </a:spcAft>
              <a:buChar char="»"/>
              <a:defRPr sz="1600">
                <a:solidFill>
                  <a:srgbClr val="293E6B"/>
                </a:solidFill>
                <a:latin typeface="+mn-lt"/>
                <a:ea typeface="+mn-ea"/>
              </a:defRPr>
            </a:lvl8pPr>
            <a:lvl9pPr marL="3886200" indent="-228600" algn="l" rtl="0" eaLnBrk="1" fontAlgn="base" hangingPunct="1">
              <a:spcBef>
                <a:spcPct val="20000"/>
              </a:spcBef>
              <a:spcAft>
                <a:spcPct val="0"/>
              </a:spcAft>
              <a:buChar char="»"/>
              <a:defRPr sz="1600">
                <a:solidFill>
                  <a:srgbClr val="293E6B"/>
                </a:solidFill>
                <a:latin typeface="+mn-lt"/>
                <a:ea typeface="+mn-ea"/>
              </a:defRPr>
            </a:lvl9pPr>
          </a:lstStyle>
          <a:p>
            <a:pPr algn="ctr" defTabSz="685943">
              <a:defRPr/>
            </a:pPr>
            <a:r>
              <a:rPr lang="en-GB" sz="1200" dirty="0">
                <a:solidFill>
                  <a:schemeClr val="bg1"/>
                </a:solidFill>
                <a:latin typeface="Arial Narrow" panose="020B0606020202030204" pitchFamily="34" charset="0"/>
                <a:cs typeface="Arial" panose="020B0604020202020204" pitchFamily="34" charset="0"/>
              </a:rPr>
              <a:t>*Head-to-head studies have not been conducted, therefore comparative safety and efficacy have not been established</a:t>
            </a:r>
          </a:p>
        </p:txBody>
      </p:sp>
      <p:pic>
        <p:nvPicPr>
          <p:cNvPr id="3" name="Picture 2" descr="A screenshot of a cell phone&#10;&#10;Description automatically generated">
            <a:extLst>
              <a:ext uri="{FF2B5EF4-FFF2-40B4-BE49-F238E27FC236}">
                <a16:creationId xmlns:a16="http://schemas.microsoft.com/office/drawing/2014/main" id="{B788E7AC-1C36-4916-B1CF-9B4311EDD804}"/>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9259" y="1523427"/>
            <a:ext cx="6845808" cy="1740408"/>
          </a:xfrm>
          <a:prstGeom prst="rect">
            <a:avLst/>
          </a:prstGeom>
        </p:spPr>
      </p:pic>
      <p:pic>
        <p:nvPicPr>
          <p:cNvPr id="5" name="Picture 4" descr="A close up of a map&#10;&#10;Description automatically generated">
            <a:extLst>
              <a:ext uri="{FF2B5EF4-FFF2-40B4-BE49-F238E27FC236}">
                <a16:creationId xmlns:a16="http://schemas.microsoft.com/office/drawing/2014/main" id="{A8786342-CD76-4FD4-84FE-E3962A80D483}"/>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9635" y="3076686"/>
            <a:ext cx="6925056" cy="3267456"/>
          </a:xfrm>
          <a:prstGeom prst="rect">
            <a:avLst/>
          </a:prstGeom>
        </p:spPr>
      </p:pic>
    </p:spTree>
    <p:extLst>
      <p:ext uri="{BB962C8B-B14F-4D97-AF65-F5344CB8AC3E}">
        <p14:creationId xmlns:p14="http://schemas.microsoft.com/office/powerpoint/2010/main" val="3562642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4283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9870" y="211044"/>
            <a:ext cx="2143444" cy="844300"/>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34157" y="45799"/>
            <a:ext cx="6408319" cy="1323439"/>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Apixaban 5 and 2.5 mg BID vs Warfarin for Stroke Prevention in NVADF: </a:t>
            </a:r>
          </a:p>
          <a:p>
            <a:pPr lvl="0">
              <a:defRPr/>
            </a:pPr>
            <a:r>
              <a:rPr lang="en-CA" sz="2400" b="1" dirty="0">
                <a:solidFill>
                  <a:srgbClr val="183059"/>
                </a:solidFill>
                <a:latin typeface="Arial Narrow" panose="020B0606020202030204" pitchFamily="34" charset="0"/>
                <a:cs typeface="Aharoni" panose="02010803020104030203" pitchFamily="2" charset="-79"/>
              </a:rPr>
              <a:t>Comparative Effectiveness and Safety</a:t>
            </a:r>
            <a:endParaRPr kumimoji="0" lang="en-CA" sz="2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5738" y="6426573"/>
            <a:ext cx="7898612" cy="400110"/>
          </a:xfrm>
          <a:prstGeom prst="rect">
            <a:avLst/>
          </a:prstGeom>
          <a:noFill/>
          <a:ln w="9525">
            <a:noFill/>
            <a:miter lim="800000"/>
            <a:headEnd/>
            <a:tailEnd/>
          </a:ln>
        </p:spPr>
        <p:txBody>
          <a:bodyPr wrap="square">
            <a:spAutoFit/>
          </a:bodyPr>
          <a:lstStyle/>
          <a:p>
            <a:pPr lvl="0"/>
            <a:r>
              <a:rPr lang="en-CA" sz="1000" dirty="0">
                <a:solidFill>
                  <a:prstClr val="white"/>
                </a:solidFill>
                <a:latin typeface="Arial Narrow" panose="020B0606020202030204" pitchFamily="34" charset="0"/>
              </a:rPr>
              <a:t>Li, and al. Apixaban 5 and 2.5 mg twice-daily vs warfarin for stroke prevention in NVAF: Comparative </a:t>
            </a:r>
            <a:r>
              <a:rPr lang="en-CA" sz="1000" dirty="0" err="1">
                <a:solidFill>
                  <a:prstClr val="white"/>
                </a:solidFill>
                <a:latin typeface="Arial Narrow" panose="020B0606020202030204" pitchFamily="34" charset="0"/>
              </a:rPr>
              <a:t>effetiveness</a:t>
            </a:r>
            <a:r>
              <a:rPr lang="en-CA" sz="1000" dirty="0">
                <a:solidFill>
                  <a:prstClr val="white"/>
                </a:solidFill>
                <a:latin typeface="Arial Narrow" panose="020B0606020202030204" pitchFamily="34" charset="0"/>
              </a:rPr>
              <a:t> and Safety evaluated using propensity-score matched approach; </a:t>
            </a:r>
            <a:r>
              <a:rPr lang="en-CA" sz="1000" dirty="0" err="1">
                <a:solidFill>
                  <a:prstClr val="white"/>
                </a:solidFill>
                <a:latin typeface="Arial Narrow" panose="020B0606020202030204" pitchFamily="34" charset="0"/>
              </a:rPr>
              <a:t>Plos</a:t>
            </a:r>
            <a:r>
              <a:rPr lang="en-CA" sz="1000" dirty="0">
                <a:solidFill>
                  <a:prstClr val="white"/>
                </a:solidFill>
                <a:latin typeface="Arial Narrow" panose="020B0606020202030204" pitchFamily="34" charset="0"/>
              </a:rPr>
              <a:t> One, 2018 </a:t>
            </a:r>
            <a:endParaRPr kumimoji="0" lang="en-CA" altLang="en-US" sz="3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6" name="TextBox 5">
            <a:extLst>
              <a:ext uri="{FF2B5EF4-FFF2-40B4-BE49-F238E27FC236}">
                <a16:creationId xmlns:a16="http://schemas.microsoft.com/office/drawing/2014/main" id="{F042E6E5-45BC-47CB-92E0-AF77CE4C163E}"/>
              </a:ext>
            </a:extLst>
          </p:cNvPr>
          <p:cNvSpPr txBox="1"/>
          <p:nvPr/>
        </p:nvSpPr>
        <p:spPr>
          <a:xfrm>
            <a:off x="85737" y="1881547"/>
            <a:ext cx="4365613" cy="1200329"/>
          </a:xfrm>
          <a:prstGeom prst="rect">
            <a:avLst/>
          </a:prstGeom>
          <a:solidFill>
            <a:srgbClr val="19325C"/>
          </a:solidFill>
        </p:spPr>
        <p:txBody>
          <a:bodyPr wrap="square" rtlCol="0">
            <a:spAutoFit/>
          </a:bodyPr>
          <a:lstStyle/>
          <a:p>
            <a:pPr algn="ctr"/>
            <a:r>
              <a:rPr lang="en-CA" b="1" dirty="0">
                <a:solidFill>
                  <a:schemeClr val="bg1"/>
                </a:solidFill>
                <a:latin typeface="Arial Narrow" panose="020B0606020202030204" pitchFamily="34" charset="0"/>
              </a:rPr>
              <a:t>5 mg BID dose, matched patients </a:t>
            </a:r>
          </a:p>
          <a:p>
            <a:pPr algn="ctr"/>
            <a:r>
              <a:rPr lang="en-CA" b="1" dirty="0">
                <a:solidFill>
                  <a:schemeClr val="bg1"/>
                </a:solidFill>
                <a:latin typeface="Arial Narrow" panose="020B0606020202030204" pitchFamily="34" charset="0"/>
              </a:rPr>
              <a:t>(n=63,654)</a:t>
            </a:r>
          </a:p>
          <a:p>
            <a:pPr algn="ctr"/>
            <a:r>
              <a:rPr lang="en-CA" b="1" dirty="0">
                <a:solidFill>
                  <a:schemeClr val="bg1"/>
                </a:solidFill>
                <a:latin typeface="Arial Narrow" panose="020B0606020202030204" pitchFamily="34" charset="0"/>
              </a:rPr>
              <a:t>Apixaban (n=31,827)</a:t>
            </a:r>
          </a:p>
          <a:p>
            <a:pPr algn="ctr"/>
            <a:r>
              <a:rPr lang="en-CA" b="1" dirty="0">
                <a:solidFill>
                  <a:schemeClr val="bg1"/>
                </a:solidFill>
                <a:latin typeface="Arial Narrow" panose="020B0606020202030204" pitchFamily="34" charset="0"/>
              </a:rPr>
              <a:t>Warfarin (n=31,827)</a:t>
            </a:r>
            <a:endParaRPr lang="en-US" b="1" dirty="0">
              <a:solidFill>
                <a:schemeClr val="bg1"/>
              </a:solidFill>
              <a:latin typeface="Arial Narrow" panose="020B0606020202030204" pitchFamily="34" charset="0"/>
            </a:endParaRPr>
          </a:p>
        </p:txBody>
      </p:sp>
      <p:sp>
        <p:nvSpPr>
          <p:cNvPr id="17" name="TextBox 16">
            <a:extLst>
              <a:ext uri="{FF2B5EF4-FFF2-40B4-BE49-F238E27FC236}">
                <a16:creationId xmlns:a16="http://schemas.microsoft.com/office/drawing/2014/main" id="{F644467D-F854-4778-9B94-1454CD33D004}"/>
              </a:ext>
            </a:extLst>
          </p:cNvPr>
          <p:cNvSpPr txBox="1"/>
          <p:nvPr/>
        </p:nvSpPr>
        <p:spPr>
          <a:xfrm>
            <a:off x="4692652" y="1896194"/>
            <a:ext cx="4365613" cy="1200329"/>
          </a:xfrm>
          <a:prstGeom prst="rect">
            <a:avLst/>
          </a:prstGeom>
          <a:solidFill>
            <a:srgbClr val="19325C"/>
          </a:solidFill>
        </p:spPr>
        <p:txBody>
          <a:bodyPr wrap="square" rtlCol="0">
            <a:spAutoFit/>
          </a:bodyPr>
          <a:lstStyle/>
          <a:p>
            <a:pPr algn="ctr"/>
            <a:r>
              <a:rPr lang="en-CA" b="1" dirty="0">
                <a:solidFill>
                  <a:schemeClr val="bg1"/>
                </a:solidFill>
                <a:latin typeface="Arial Narrow" panose="020B0606020202030204" pitchFamily="34" charset="0"/>
              </a:rPr>
              <a:t>2.5 mg BID dose, matched patients </a:t>
            </a:r>
          </a:p>
          <a:p>
            <a:pPr algn="ctr"/>
            <a:r>
              <a:rPr lang="en-CA" b="1" dirty="0">
                <a:solidFill>
                  <a:schemeClr val="bg1"/>
                </a:solidFill>
                <a:latin typeface="Arial Narrow" panose="020B0606020202030204" pitchFamily="34" charset="0"/>
              </a:rPr>
              <a:t>(n=13,200)</a:t>
            </a:r>
          </a:p>
          <a:p>
            <a:pPr algn="ctr"/>
            <a:r>
              <a:rPr lang="en-CA" b="1" dirty="0">
                <a:solidFill>
                  <a:schemeClr val="bg1"/>
                </a:solidFill>
                <a:latin typeface="Arial Narrow" panose="020B0606020202030204" pitchFamily="34" charset="0"/>
              </a:rPr>
              <a:t>Apixaban (n=6,600)</a:t>
            </a:r>
          </a:p>
          <a:p>
            <a:pPr algn="ctr"/>
            <a:r>
              <a:rPr lang="en-CA" b="1" dirty="0">
                <a:solidFill>
                  <a:schemeClr val="bg1"/>
                </a:solidFill>
                <a:latin typeface="Arial Narrow" panose="020B0606020202030204" pitchFamily="34" charset="0"/>
              </a:rPr>
              <a:t>Warfarin (n=6,600)</a:t>
            </a:r>
            <a:endParaRPr lang="en-US" b="1" dirty="0">
              <a:solidFill>
                <a:schemeClr val="bg1"/>
              </a:solidFill>
              <a:latin typeface="Arial Narrow" panose="020B0606020202030204" pitchFamily="34" charset="0"/>
            </a:endParaRPr>
          </a:p>
        </p:txBody>
      </p:sp>
      <p:sp>
        <p:nvSpPr>
          <p:cNvPr id="10" name="TextBox 9">
            <a:extLst>
              <a:ext uri="{FF2B5EF4-FFF2-40B4-BE49-F238E27FC236}">
                <a16:creationId xmlns:a16="http://schemas.microsoft.com/office/drawing/2014/main" id="{6B030D5A-42BA-42A3-AAE3-63E35D24A01B}"/>
              </a:ext>
            </a:extLst>
          </p:cNvPr>
          <p:cNvSpPr txBox="1"/>
          <p:nvPr/>
        </p:nvSpPr>
        <p:spPr>
          <a:xfrm>
            <a:off x="110357" y="3390900"/>
            <a:ext cx="397643" cy="369332"/>
          </a:xfrm>
          <a:prstGeom prst="rect">
            <a:avLst/>
          </a:prstGeom>
          <a:solidFill>
            <a:schemeClr val="bg1"/>
          </a:solidFill>
        </p:spPr>
        <p:txBody>
          <a:bodyPr wrap="square" rtlCol="0">
            <a:spAutoFit/>
          </a:bodyPr>
          <a:lstStyle/>
          <a:p>
            <a:endParaRPr lang="en-US" dirty="0"/>
          </a:p>
        </p:txBody>
      </p:sp>
      <p:sp>
        <p:nvSpPr>
          <p:cNvPr id="19" name="TextBox 18">
            <a:extLst>
              <a:ext uri="{FF2B5EF4-FFF2-40B4-BE49-F238E27FC236}">
                <a16:creationId xmlns:a16="http://schemas.microsoft.com/office/drawing/2014/main" id="{FAED2512-5F61-4755-B32C-9BEB2221016C}"/>
              </a:ext>
            </a:extLst>
          </p:cNvPr>
          <p:cNvSpPr txBox="1"/>
          <p:nvPr/>
        </p:nvSpPr>
        <p:spPr>
          <a:xfrm>
            <a:off x="4404929" y="3476443"/>
            <a:ext cx="397643" cy="369332"/>
          </a:xfrm>
          <a:prstGeom prst="rect">
            <a:avLst/>
          </a:prstGeom>
          <a:solidFill>
            <a:schemeClr val="bg1"/>
          </a:solidFill>
        </p:spPr>
        <p:txBody>
          <a:bodyPr wrap="square" rtlCol="0">
            <a:spAutoFit/>
          </a:bodyPr>
          <a:lstStyle/>
          <a:p>
            <a:endParaRPr lang="en-US" dirty="0"/>
          </a:p>
        </p:txBody>
      </p:sp>
      <p:pic>
        <p:nvPicPr>
          <p:cNvPr id="4" name="Picture 3" descr="A screenshot of a cell phone&#10;&#10;Description automatically generated">
            <a:extLst>
              <a:ext uri="{FF2B5EF4-FFF2-40B4-BE49-F238E27FC236}">
                <a16:creationId xmlns:a16="http://schemas.microsoft.com/office/drawing/2014/main" id="{0A9998C9-0FF3-4DED-8274-3CE0E8C849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2652" y="3273093"/>
            <a:ext cx="4459224" cy="1679448"/>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B5D25D22-1740-42E0-A60B-E7F1205E01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737" y="3273093"/>
            <a:ext cx="4535424" cy="1740408"/>
          </a:xfrm>
          <a:prstGeom prst="rect">
            <a:avLst/>
          </a:prstGeom>
        </p:spPr>
      </p:pic>
    </p:spTree>
    <p:extLst>
      <p:ext uri="{BB962C8B-B14F-4D97-AF65-F5344CB8AC3E}">
        <p14:creationId xmlns:p14="http://schemas.microsoft.com/office/powerpoint/2010/main" val="2845617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7" name="Picture 26" descr="Clinical-conandrum-Logo-2019_dec.png">
            <a:extLst>
              <a:ext uri="{FF2B5EF4-FFF2-40B4-BE49-F238E27FC236}">
                <a16:creationId xmlns:a16="http://schemas.microsoft.com/office/drawing/2014/main" id="{E9B7FF74-EC7B-49FA-9758-A4BFF0F06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679" y="230630"/>
            <a:ext cx="2435894" cy="959496"/>
          </a:xfrm>
          <a:prstGeom prst="rect">
            <a:avLst/>
          </a:prstGeom>
        </p:spPr>
      </p:pic>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Key Messages</a:t>
            </a:r>
          </a:p>
        </p:txBody>
      </p:sp>
      <p:sp>
        <p:nvSpPr>
          <p:cNvPr id="29" name="TextBox 28">
            <a:extLst>
              <a:ext uri="{FF2B5EF4-FFF2-40B4-BE49-F238E27FC236}">
                <a16:creationId xmlns:a16="http://schemas.microsoft.com/office/drawing/2014/main" id="{667D58FC-898D-48CD-B444-6272D9CFC076}"/>
              </a:ext>
            </a:extLst>
          </p:cNvPr>
          <p:cNvSpPr txBox="1"/>
          <p:nvPr/>
        </p:nvSpPr>
        <p:spPr>
          <a:xfrm>
            <a:off x="1327249" y="1389325"/>
            <a:ext cx="7816751" cy="4939814"/>
          </a:xfrm>
          <a:prstGeom prst="rect">
            <a:avLst/>
          </a:prstGeom>
          <a:noFill/>
        </p:spPr>
        <p:txBody>
          <a:bodyPr wrap="square" rtlCol="0">
            <a:spAutoFit/>
          </a:bodyPr>
          <a:lstStyle/>
          <a:p>
            <a:pPr marL="285750" lvl="0" indent="-285750" defTabSz="914400">
              <a:buClr>
                <a:srgbClr val="5BCCDF"/>
              </a:buClr>
              <a:buFont typeface="Wingdings" panose="05000000000000000000" pitchFamily="2" charset="2"/>
              <a:buChar char="§"/>
              <a:defRPr/>
            </a:pPr>
            <a:r>
              <a:rPr lang="en-CA" sz="2100" b="1" dirty="0">
                <a:solidFill>
                  <a:prstClr val="black">
                    <a:lumMod val="85000"/>
                    <a:lumOff val="15000"/>
                  </a:prstClr>
                </a:solidFill>
                <a:latin typeface="Arial Narrow" panose="020B0606020202030204" pitchFamily="34" charset="0"/>
                <a:cs typeface="Candara"/>
              </a:rPr>
              <a:t>Lower DOAC dosing by Canadian physicians appears to occur and is related to concerns regarding advanced age, renal dysfunction, and perceived high bleeding risk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100"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a:p>
            <a:pPr marL="285750" lvl="0" indent="-285750" defTabSz="914400">
              <a:buClr>
                <a:srgbClr val="5BCCDF"/>
              </a:buClr>
              <a:buFont typeface="Wingdings" panose="05000000000000000000" pitchFamily="2" charset="2"/>
              <a:buChar char="§"/>
              <a:defRPr/>
            </a:pPr>
            <a:r>
              <a:rPr lang="en-CA" sz="2100" b="1" dirty="0">
                <a:solidFill>
                  <a:prstClr val="black"/>
                </a:solidFill>
                <a:latin typeface="Arial Narrow" panose="020B0606020202030204" pitchFamily="34" charset="0"/>
                <a:cs typeface="Candara"/>
              </a:rPr>
              <a:t>Although renal function and body weight both tend to decline with age, evidence based dosing of DOACs is required to optimize the stroke reduction benefit</a:t>
            </a:r>
          </a:p>
          <a:p>
            <a:pPr marL="285750" lvl="0" indent="-285750" defTabSz="914400">
              <a:buFont typeface="Wingdings" panose="05000000000000000000" pitchFamily="2" charset="2"/>
              <a:buChar char="§"/>
              <a:defRPr/>
            </a:pPr>
            <a:endParaRPr lang="en-CA" sz="2100" b="1" dirty="0">
              <a:solidFill>
                <a:prstClr val="black"/>
              </a:solidFill>
              <a:latin typeface="Arial Narrow" panose="020B0606020202030204" pitchFamily="34" charset="0"/>
              <a:cs typeface="Candara"/>
            </a:endParaRPr>
          </a:p>
          <a:p>
            <a:pPr marL="285750" lvl="0" indent="-285750" defTabSz="914400">
              <a:buClr>
                <a:srgbClr val="5BCCDF"/>
              </a:buClr>
              <a:buFont typeface="Wingdings" panose="05000000000000000000" pitchFamily="2" charset="2"/>
              <a:buChar char="§"/>
              <a:defRPr/>
            </a:pPr>
            <a:r>
              <a:rPr lang="en-CA" sz="2100" b="1" dirty="0">
                <a:solidFill>
                  <a:prstClr val="black"/>
                </a:solidFill>
                <a:latin typeface="Arial Narrow" panose="020B0606020202030204" pitchFamily="34" charset="0"/>
                <a:cs typeface="Candara"/>
              </a:rPr>
              <a:t>There is no reason to use lower DOAC doses in patients who did not qualify for dosage reduction in the pivotal RCTs - the risk of DOAC underdosing is less efficacy at stroke/SE reduction</a:t>
            </a:r>
            <a:br>
              <a:rPr lang="en-CA" sz="2100" b="1" dirty="0">
                <a:solidFill>
                  <a:prstClr val="black"/>
                </a:solidFill>
                <a:latin typeface="Arial Narrow" panose="020B0606020202030204" pitchFamily="34" charset="0"/>
                <a:cs typeface="Candara"/>
              </a:rPr>
            </a:br>
            <a:endParaRPr lang="en-CA" sz="2100" b="1" dirty="0">
              <a:solidFill>
                <a:prstClr val="black"/>
              </a:solidFill>
              <a:latin typeface="Arial Narrow" panose="020B0606020202030204" pitchFamily="34" charset="0"/>
              <a:cs typeface="Candara"/>
            </a:endParaRPr>
          </a:p>
          <a:p>
            <a:pPr marL="285750" lvl="0" indent="-285750" defTabSz="914400">
              <a:buClr>
                <a:srgbClr val="5BCCDF"/>
              </a:buClr>
              <a:buFont typeface="Wingdings" panose="05000000000000000000" pitchFamily="2" charset="2"/>
              <a:buChar char="§"/>
              <a:defRPr/>
            </a:pPr>
            <a:r>
              <a:rPr lang="en-CA" sz="2100" b="1" dirty="0">
                <a:solidFill>
                  <a:prstClr val="black"/>
                </a:solidFill>
                <a:latin typeface="Arial Narrow" panose="020B0606020202030204" pitchFamily="34" charset="0"/>
                <a:cs typeface="Candara"/>
              </a:rPr>
              <a:t>The benefits of DOACs with respect to warfarin are proven at the dosages used in the RCTs. There is NO need to reduce the doses beyond the dose reduction criteria applied in the clinical trials </a:t>
            </a: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Tree>
    <p:extLst>
      <p:ext uri="{BB962C8B-B14F-4D97-AF65-F5344CB8AC3E}">
        <p14:creationId xmlns:p14="http://schemas.microsoft.com/office/powerpoint/2010/main" val="382353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32B2AC5-0C79-4D8A-90FC-8FF74B0ADFFC}"/>
              </a:ext>
            </a:extLst>
          </p:cNvPr>
          <p:cNvSpPr txBox="1"/>
          <p:nvPr/>
        </p:nvSpPr>
        <p:spPr>
          <a:xfrm>
            <a:off x="3420183" y="1506186"/>
            <a:ext cx="5657390" cy="4401205"/>
          </a:xfrm>
          <a:prstGeom prst="rect">
            <a:avLst/>
          </a:prstGeom>
          <a:noFill/>
        </p:spPr>
        <p:txBody>
          <a:bodyPr wrap="square" rtlCol="0">
            <a:spAutoFit/>
          </a:bodyPr>
          <a:lstStyle/>
          <a:p>
            <a:pPr marL="342900" indent="-342900">
              <a:buClr>
                <a:srgbClr val="00B0F0"/>
              </a:buClr>
              <a:buFont typeface="Wingdings" panose="05000000000000000000" pitchFamily="2" charset="2"/>
              <a:buChar char="§"/>
            </a:pPr>
            <a:r>
              <a:rPr lang="en-CA" sz="2800" b="1" dirty="0">
                <a:latin typeface="Arial Narrow" panose="020B0606020202030204" pitchFamily="34" charset="0"/>
              </a:rPr>
              <a:t>Jean Bella comes in for a routine visit. </a:t>
            </a:r>
            <a:br>
              <a:rPr lang="en-CA" sz="2800" b="1" dirty="0">
                <a:latin typeface="Arial Narrow" panose="020B0606020202030204" pitchFamily="34" charset="0"/>
              </a:rPr>
            </a:br>
            <a:endParaRPr lang="en-CA" sz="2800" b="1" dirty="0">
              <a:latin typeface="Arial Narrow" panose="020B0606020202030204" pitchFamily="34" charset="0"/>
            </a:endParaRPr>
          </a:p>
          <a:p>
            <a:pPr marL="342900" indent="-342900">
              <a:buClr>
                <a:srgbClr val="00B0F0"/>
              </a:buClr>
              <a:buFont typeface="Wingdings" panose="05000000000000000000" pitchFamily="2" charset="2"/>
              <a:buChar char="§"/>
            </a:pPr>
            <a:r>
              <a:rPr lang="en-CA" sz="2800" b="1" dirty="0">
                <a:latin typeface="Arial Narrow" panose="020B0606020202030204" pitchFamily="34" charset="0"/>
              </a:rPr>
              <a:t>She feels generally well but complains of an occasional “skipped heartbeat”. </a:t>
            </a:r>
          </a:p>
          <a:p>
            <a:pPr marL="342900" indent="-342900">
              <a:buClr>
                <a:srgbClr val="00B0F0"/>
              </a:buClr>
              <a:buFont typeface="Wingdings" panose="05000000000000000000" pitchFamily="2" charset="2"/>
              <a:buChar char="§"/>
            </a:pPr>
            <a:endParaRPr lang="en-CA" sz="2800" b="1" dirty="0">
              <a:latin typeface="Arial Narrow" panose="020B0606020202030204" pitchFamily="34" charset="0"/>
            </a:endParaRPr>
          </a:p>
          <a:p>
            <a:pPr marL="342900" indent="-342900">
              <a:buClr>
                <a:srgbClr val="00B0F0"/>
              </a:buClr>
              <a:buFont typeface="Wingdings" panose="05000000000000000000" pitchFamily="2" charset="2"/>
              <a:buChar char="§"/>
            </a:pPr>
            <a:r>
              <a:rPr lang="en-CA" sz="2800" b="1" dirty="0">
                <a:latin typeface="Arial Narrow" panose="020B0606020202030204" pitchFamily="34" charset="0"/>
              </a:rPr>
              <a:t>BP 135/75, Pulse 75 bpm -  irregularly irregular</a:t>
            </a:r>
          </a:p>
          <a:p>
            <a:pPr marL="342900" indent="-342900">
              <a:buClr>
                <a:srgbClr val="00B0F0"/>
              </a:buClr>
              <a:buFont typeface="Wingdings" panose="05000000000000000000" pitchFamily="2" charset="2"/>
              <a:buChar char="§"/>
            </a:pPr>
            <a:endParaRPr lang="en-CA" sz="2800" b="1" dirty="0">
              <a:latin typeface="Arial Narrow" panose="020B0606020202030204" pitchFamily="34" charset="0"/>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9</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956403" y="5280547"/>
            <a:ext cx="1257348" cy="1433728"/>
          </a:xfrm>
          <a:prstGeom prst="rect">
            <a:avLst/>
          </a:prstGeom>
        </p:spPr>
      </p:pic>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3" name="TextBox 12">
            <a:extLst>
              <a:ext uri="{FF2B5EF4-FFF2-40B4-BE49-F238E27FC236}">
                <a16:creationId xmlns:a16="http://schemas.microsoft.com/office/drawing/2014/main" id="{2AFE4611-6BB5-4A16-86F8-5664290AFEB8}"/>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Jean Bella</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84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21" name="Picture 20" descr="A person looking at the camera&#10;&#10;Description automatically generated">
            <a:extLst>
              <a:ext uri="{FF2B5EF4-FFF2-40B4-BE49-F238E27FC236}">
                <a16:creationId xmlns:a16="http://schemas.microsoft.com/office/drawing/2014/main" id="{46556410-0A02-463A-A0F5-C679637793A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848" b="95960" l="9964" r="89976">
                        <a14:foregroundMark x1="37485" y1="90828" x2="37667" y2="95960"/>
                        <a14:foregroundMark x1="48724" y1="87919" x2="48724" y2="87919"/>
                        <a14:foregroundMark x1="52066" y1="7636" x2="52066" y2="11232"/>
                        <a14:foregroundMark x1="56501" y1="12646" x2="55407" y2="7515"/>
                        <a14:foregroundMark x1="43742" y1="12081" x2="45626" y2="6101"/>
                        <a14:foregroundMark x1="59174" y1="9455" x2="56683" y2="6101"/>
                        <a14:foregroundMark x1="51701" y1="4848" x2="57533" y2="6949"/>
                      </a14:backgroundRemoval>
                    </a14:imgEffect>
                  </a14:imgLayer>
                </a14:imgProps>
              </a:ext>
              <a:ext uri="{28A0092B-C50C-407E-A947-70E740481C1C}">
                <a14:useLocalDpi xmlns:a14="http://schemas.microsoft.com/office/drawing/2010/main" val="0"/>
              </a:ext>
            </a:extLst>
          </a:blip>
          <a:stretch>
            <a:fillRect/>
          </a:stretch>
        </p:blipFill>
        <p:spPr>
          <a:xfrm>
            <a:off x="459761" y="933996"/>
            <a:ext cx="3811739" cy="5732856"/>
          </a:xfrm>
          <a:prstGeom prst="rect">
            <a:avLst/>
          </a:prstGeom>
        </p:spPr>
      </p:pic>
    </p:spTree>
    <p:extLst>
      <p:ext uri="{BB962C8B-B14F-4D97-AF65-F5344CB8AC3E}">
        <p14:creationId xmlns:p14="http://schemas.microsoft.com/office/powerpoint/2010/main" val="61899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9</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555864" y="5390129"/>
            <a:ext cx="1257348" cy="1433728"/>
          </a:xfrm>
          <a:prstGeom prst="rect">
            <a:avLst/>
          </a:prstGeom>
        </p:spPr>
      </p:pic>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3" name="TextBox 12">
            <a:extLst>
              <a:ext uri="{FF2B5EF4-FFF2-40B4-BE49-F238E27FC236}">
                <a16:creationId xmlns:a16="http://schemas.microsoft.com/office/drawing/2014/main" id="{E2E8BD5B-5CCC-46C7-9386-98E844A0F2ED}"/>
              </a:ext>
            </a:extLst>
          </p:cNvPr>
          <p:cNvSpPr txBox="1"/>
          <p:nvPr/>
        </p:nvSpPr>
        <p:spPr>
          <a:xfrm>
            <a:off x="3247977" y="1383275"/>
            <a:ext cx="5760720" cy="584775"/>
          </a:xfrm>
          <a:prstGeom prst="rect">
            <a:avLst/>
          </a:prstGeom>
          <a:solidFill>
            <a:srgbClr val="DCF4F8"/>
          </a:solidFill>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Jean Bella’s ECG</a:t>
            </a:r>
            <a:endPar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pic>
        <p:nvPicPr>
          <p:cNvPr id="1026" name="Picture 2" descr="Image result for atrial fibrillation ecg undulating baseline">
            <a:extLst>
              <a:ext uri="{FF2B5EF4-FFF2-40B4-BE49-F238E27FC236}">
                <a16:creationId xmlns:a16="http://schemas.microsoft.com/office/drawing/2014/main" id="{AFCCF56E-0E65-4B88-80B7-85B3E850BC89}"/>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47977" y="2024263"/>
            <a:ext cx="5787950" cy="32489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6123ED6-E526-47D4-BE11-4A3774650259}"/>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Jean Bella</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84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22" name="Picture 21" descr="A person looking at the camera&#10;&#10;Description automatically generated">
            <a:extLst>
              <a:ext uri="{FF2B5EF4-FFF2-40B4-BE49-F238E27FC236}">
                <a16:creationId xmlns:a16="http://schemas.microsoft.com/office/drawing/2014/main" id="{5723EE96-D8B6-4A46-B89B-F9AE03BB134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4848" b="95960" l="9964" r="89976">
                        <a14:foregroundMark x1="37485" y1="90828" x2="37667" y2="95960"/>
                        <a14:foregroundMark x1="48724" y1="87919" x2="48724" y2="87919"/>
                        <a14:foregroundMark x1="52066" y1="7636" x2="52066" y2="11232"/>
                        <a14:foregroundMark x1="56501" y1="12646" x2="55407" y2="7515"/>
                        <a14:foregroundMark x1="43742" y1="12081" x2="45626" y2="6101"/>
                        <a14:foregroundMark x1="59174" y1="9455" x2="56683" y2="6101"/>
                        <a14:foregroundMark x1="51701" y1="4848" x2="57533" y2="6949"/>
                      </a14:backgroundRemoval>
                    </a14:imgEffect>
                  </a14:imgLayer>
                </a14:imgProps>
              </a:ext>
              <a:ext uri="{28A0092B-C50C-407E-A947-70E740481C1C}">
                <a14:useLocalDpi xmlns:a14="http://schemas.microsoft.com/office/drawing/2010/main" val="0"/>
              </a:ext>
            </a:extLst>
          </a:blip>
          <a:stretch>
            <a:fillRect/>
          </a:stretch>
        </p:blipFill>
        <p:spPr>
          <a:xfrm>
            <a:off x="459761" y="933996"/>
            <a:ext cx="3811739" cy="5732856"/>
          </a:xfrm>
          <a:prstGeom prst="rect">
            <a:avLst/>
          </a:prstGeom>
        </p:spPr>
      </p:pic>
    </p:spTree>
    <p:extLst>
      <p:ext uri="{BB962C8B-B14F-4D97-AF65-F5344CB8AC3E}">
        <p14:creationId xmlns:p14="http://schemas.microsoft.com/office/powerpoint/2010/main" val="3142275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85232"/>
            <a:ext cx="6544628"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An Approach to the Patient with Newly Diagnosed (“de novo”) Atrial Fibrillation </a:t>
            </a:r>
            <a:endParaRPr lang="en-CA" sz="24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675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F914067-E617-45DF-B2AE-4D471C3B9BC5}"/>
              </a:ext>
            </a:extLst>
          </p:cNvPr>
          <p:cNvSpPr/>
          <p:nvPr/>
        </p:nvSpPr>
        <p:spPr>
          <a:xfrm>
            <a:off x="1042684" y="2068340"/>
            <a:ext cx="3715508" cy="639716"/>
          </a:xfrm>
          <a:prstGeom prst="rect">
            <a:avLst/>
          </a:prstGeom>
          <a:solidFill>
            <a:srgbClr val="126DB6"/>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Calibri"/>
              <a:ea typeface="+mn-ea"/>
              <a:cs typeface="+mn-cs"/>
            </a:endParaRPr>
          </a:p>
        </p:txBody>
      </p:sp>
      <p:sp>
        <p:nvSpPr>
          <p:cNvPr id="19" name="Block Arc 18">
            <a:extLst>
              <a:ext uri="{FF2B5EF4-FFF2-40B4-BE49-F238E27FC236}">
                <a16:creationId xmlns:a16="http://schemas.microsoft.com/office/drawing/2014/main" id="{1A5A4BB2-6235-4921-9030-9A1172341C0E}"/>
              </a:ext>
            </a:extLst>
          </p:cNvPr>
          <p:cNvSpPr/>
          <p:nvPr/>
        </p:nvSpPr>
        <p:spPr>
          <a:xfrm rot="5400000">
            <a:off x="5348633" y="2199339"/>
            <a:ext cx="3426219" cy="3360319"/>
          </a:xfrm>
          <a:prstGeom prst="blockArc">
            <a:avLst>
              <a:gd name="adj1" fmla="val 14607650"/>
              <a:gd name="adj2" fmla="val 2233101"/>
              <a:gd name="adj3" fmla="val 4696"/>
            </a:avLst>
          </a:prstGeom>
          <a:solidFill>
            <a:srgbClr val="126DB6"/>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20" name="Freeform 18">
            <a:extLst>
              <a:ext uri="{FF2B5EF4-FFF2-40B4-BE49-F238E27FC236}">
                <a16:creationId xmlns:a16="http://schemas.microsoft.com/office/drawing/2014/main" id="{940DB3C8-AF28-4AF1-A7B7-83FA66FD16F6}"/>
              </a:ext>
            </a:extLst>
          </p:cNvPr>
          <p:cNvSpPr/>
          <p:nvPr/>
        </p:nvSpPr>
        <p:spPr>
          <a:xfrm>
            <a:off x="4737810" y="2230650"/>
            <a:ext cx="3796505" cy="957913"/>
          </a:xfrm>
          <a:custGeom>
            <a:avLst/>
            <a:gdLst>
              <a:gd name="connsiteX0" fmla="*/ 4670854 w 4670854"/>
              <a:gd name="connsiteY0" fmla="*/ 1240974 h 1240974"/>
              <a:gd name="connsiteX1" fmla="*/ 3509319 w 4670854"/>
              <a:gd name="connsiteY1" fmla="*/ 42369 h 1240974"/>
              <a:gd name="connsiteX2" fmla="*/ 1285102 w 4670854"/>
              <a:gd name="connsiteY2" fmla="*/ 264790 h 1240974"/>
              <a:gd name="connsiteX3" fmla="*/ 0 w 4670854"/>
              <a:gd name="connsiteY3" fmla="*/ 215363 h 1240974"/>
              <a:gd name="connsiteX0" fmla="*/ 4757351 w 4757351"/>
              <a:gd name="connsiteY0" fmla="*/ 1241320 h 1241320"/>
              <a:gd name="connsiteX1" fmla="*/ 3595816 w 4757351"/>
              <a:gd name="connsiteY1" fmla="*/ 42715 h 1241320"/>
              <a:gd name="connsiteX2" fmla="*/ 1371599 w 4757351"/>
              <a:gd name="connsiteY2" fmla="*/ 265136 h 1241320"/>
              <a:gd name="connsiteX3" fmla="*/ 0 w 4757351"/>
              <a:gd name="connsiteY3" fmla="*/ 240423 h 1241320"/>
              <a:gd name="connsiteX0" fmla="*/ 4757351 w 4757351"/>
              <a:gd name="connsiteY0" fmla="*/ 1237712 h 1237712"/>
              <a:gd name="connsiteX1" fmla="*/ 3595816 w 4757351"/>
              <a:gd name="connsiteY1" fmla="*/ 39107 h 1237712"/>
              <a:gd name="connsiteX2" fmla="*/ 1297459 w 4757351"/>
              <a:gd name="connsiteY2" fmla="*/ 286242 h 1237712"/>
              <a:gd name="connsiteX3" fmla="*/ 0 w 4757351"/>
              <a:gd name="connsiteY3" fmla="*/ 236815 h 1237712"/>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95711 h 1295711"/>
              <a:gd name="connsiteX1" fmla="*/ 3138615 w 4757351"/>
              <a:gd name="connsiteY1" fmla="*/ 35322 h 1295711"/>
              <a:gd name="connsiteX2" fmla="*/ 1297459 w 4757351"/>
              <a:gd name="connsiteY2" fmla="*/ 344241 h 1295711"/>
              <a:gd name="connsiteX3" fmla="*/ 0 w 4757351"/>
              <a:gd name="connsiteY3" fmla="*/ 294814 h 1295711"/>
              <a:gd name="connsiteX0" fmla="*/ 4757351 w 4757351"/>
              <a:gd name="connsiteY0" fmla="*/ 1249248 h 1249248"/>
              <a:gd name="connsiteX1" fmla="*/ 3039761 w 4757351"/>
              <a:gd name="connsiteY1" fmla="*/ 38286 h 1249248"/>
              <a:gd name="connsiteX2" fmla="*/ 1297459 w 4757351"/>
              <a:gd name="connsiteY2" fmla="*/ 297778 h 1249248"/>
              <a:gd name="connsiteX3" fmla="*/ 0 w 4757351"/>
              <a:gd name="connsiteY3" fmla="*/ 248351 h 1249248"/>
              <a:gd name="connsiteX0" fmla="*/ 4757351 w 4757351"/>
              <a:gd name="connsiteY0" fmla="*/ 1241698 h 1241698"/>
              <a:gd name="connsiteX1" fmla="*/ 3039761 w 4757351"/>
              <a:gd name="connsiteY1" fmla="*/ 30736 h 1241698"/>
              <a:gd name="connsiteX2" fmla="*/ 1124464 w 4757351"/>
              <a:gd name="connsiteY2" fmla="*/ 352012 h 1241698"/>
              <a:gd name="connsiteX3" fmla="*/ 0 w 4757351"/>
              <a:gd name="connsiteY3" fmla="*/ 240801 h 1241698"/>
              <a:gd name="connsiteX0" fmla="*/ 4757351 w 4757351"/>
              <a:gd name="connsiteY0" fmla="*/ 1249247 h 1249247"/>
              <a:gd name="connsiteX1" fmla="*/ 3039761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14751 h 1214751"/>
              <a:gd name="connsiteX1" fmla="*/ 3163328 w 4757351"/>
              <a:gd name="connsiteY1" fmla="*/ 40859 h 1214751"/>
              <a:gd name="connsiteX2" fmla="*/ 1149178 w 4757351"/>
              <a:gd name="connsiteY2" fmla="*/ 263281 h 1214751"/>
              <a:gd name="connsiteX3" fmla="*/ 0 w 4757351"/>
              <a:gd name="connsiteY3" fmla="*/ 213854 h 1214751"/>
              <a:gd name="connsiteX0" fmla="*/ 4757351 w 4757351"/>
              <a:gd name="connsiteY0" fmla="*/ 1220410 h 1220410"/>
              <a:gd name="connsiteX1" fmla="*/ 3163328 w 4757351"/>
              <a:gd name="connsiteY1" fmla="*/ 46518 h 1220410"/>
              <a:gd name="connsiteX2" fmla="*/ 1149178 w 4757351"/>
              <a:gd name="connsiteY2" fmla="*/ 268940 h 1220410"/>
              <a:gd name="connsiteX3" fmla="*/ 0 w 4757351"/>
              <a:gd name="connsiteY3" fmla="*/ 219513 h 1220410"/>
              <a:gd name="connsiteX0" fmla="*/ 4757351 w 4757351"/>
              <a:gd name="connsiteY0" fmla="*/ 1219173 h 1219173"/>
              <a:gd name="connsiteX1" fmla="*/ 3163328 w 4757351"/>
              <a:gd name="connsiteY1" fmla="*/ 45281 h 1219173"/>
              <a:gd name="connsiteX2" fmla="*/ 1149178 w 4757351"/>
              <a:gd name="connsiteY2" fmla="*/ 267703 h 1219173"/>
              <a:gd name="connsiteX3" fmla="*/ 0 w 4757351"/>
              <a:gd name="connsiteY3" fmla="*/ 218276 h 1219173"/>
              <a:gd name="connsiteX0" fmla="*/ 4759063 w 4759063"/>
              <a:gd name="connsiteY0" fmla="*/ 1219173 h 1219173"/>
              <a:gd name="connsiteX1" fmla="*/ 3165040 w 4759063"/>
              <a:gd name="connsiteY1" fmla="*/ 45281 h 1219173"/>
              <a:gd name="connsiteX2" fmla="*/ 1150890 w 4759063"/>
              <a:gd name="connsiteY2" fmla="*/ 267703 h 1219173"/>
              <a:gd name="connsiteX3" fmla="*/ 1712 w 4759063"/>
              <a:gd name="connsiteY3" fmla="*/ 218276 h 1219173"/>
              <a:gd name="connsiteX0" fmla="*/ 4759063 w 4759063"/>
              <a:gd name="connsiteY0" fmla="*/ 1200781 h 1200781"/>
              <a:gd name="connsiteX1" fmla="*/ 3165040 w 4759063"/>
              <a:gd name="connsiteY1" fmla="*/ 26889 h 1200781"/>
              <a:gd name="connsiteX2" fmla="*/ 1150890 w 4759063"/>
              <a:gd name="connsiteY2" fmla="*/ 249311 h 1200781"/>
              <a:gd name="connsiteX3" fmla="*/ 1712 w 4759063"/>
              <a:gd name="connsiteY3" fmla="*/ 199884 h 1200781"/>
            </a:gdLst>
            <a:ahLst/>
            <a:cxnLst>
              <a:cxn ang="0">
                <a:pos x="connsiteX0" y="connsiteY0"/>
              </a:cxn>
              <a:cxn ang="0">
                <a:pos x="connsiteX1" y="connsiteY1"/>
              </a:cxn>
              <a:cxn ang="0">
                <a:pos x="connsiteX2" y="connsiteY2"/>
              </a:cxn>
              <a:cxn ang="0">
                <a:pos x="connsiteX3" y="connsiteY3"/>
              </a:cxn>
            </a:cxnLst>
            <a:rect l="l" t="t" r="r" b="b"/>
            <a:pathLst>
              <a:path w="4759063" h="1200781">
                <a:moveTo>
                  <a:pt x="4759063" y="1200781"/>
                </a:moveTo>
                <a:cubicBezTo>
                  <a:pt x="4460441" y="682827"/>
                  <a:pt x="3927039" y="136040"/>
                  <a:pt x="3165040" y="26889"/>
                </a:cubicBezTo>
                <a:cubicBezTo>
                  <a:pt x="2403041" y="-82262"/>
                  <a:pt x="1888176" y="171051"/>
                  <a:pt x="1150890" y="249311"/>
                </a:cubicBezTo>
                <a:cubicBezTo>
                  <a:pt x="413604" y="327571"/>
                  <a:pt x="-31239" y="189586"/>
                  <a:pt x="1712" y="199884"/>
                </a:cubicBezTo>
              </a:path>
            </a:pathLst>
          </a:custGeom>
          <a:noFill/>
          <a:ln w="38100" cap="flat" cmpd="sng" algn="ctr">
            <a:solidFill>
              <a:srgbClr val="126DB6"/>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21" name="TextBox 121">
            <a:extLst>
              <a:ext uri="{FF2B5EF4-FFF2-40B4-BE49-F238E27FC236}">
                <a16:creationId xmlns:a16="http://schemas.microsoft.com/office/drawing/2014/main" id="{28044858-AA31-4CEC-903E-3D764FB49A6B}"/>
              </a:ext>
            </a:extLst>
          </p:cNvPr>
          <p:cNvSpPr txBox="1"/>
          <p:nvPr/>
        </p:nvSpPr>
        <p:spPr>
          <a:xfrm>
            <a:off x="1654811" y="2126309"/>
            <a:ext cx="3082999" cy="535531"/>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80000"/>
              </a:lnSpc>
            </a:pPr>
            <a:r>
              <a:rPr lang="en-CA" sz="1800" kern="0" dirty="0">
                <a:solidFill>
                  <a:prstClr val="white"/>
                </a:solidFill>
                <a:latin typeface="Arial Narrow" panose="020B0606020202030204" pitchFamily="34" charset="0"/>
                <a:cs typeface="Arial" pitchFamily="34" charset="0"/>
              </a:rPr>
              <a:t>Assess urgency (symptomatic state, vitals, examination)</a:t>
            </a:r>
          </a:p>
        </p:txBody>
      </p:sp>
      <p:sp>
        <p:nvSpPr>
          <p:cNvPr id="22" name="Rectangle 21">
            <a:extLst>
              <a:ext uri="{FF2B5EF4-FFF2-40B4-BE49-F238E27FC236}">
                <a16:creationId xmlns:a16="http://schemas.microsoft.com/office/drawing/2014/main" id="{242942BB-0C3A-44E7-811D-8516A7041CD4}"/>
              </a:ext>
            </a:extLst>
          </p:cNvPr>
          <p:cNvSpPr/>
          <p:nvPr/>
        </p:nvSpPr>
        <p:spPr>
          <a:xfrm>
            <a:off x="935059" y="2068340"/>
            <a:ext cx="742336" cy="639716"/>
          </a:xfrm>
          <a:prstGeom prst="rect">
            <a:avLst/>
          </a:prstGeom>
          <a:solidFill>
            <a:srgbClr val="126DB6">
              <a:lumMod val="75000"/>
            </a:srgb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8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itchFamily="34" charset="0"/>
              </a:rPr>
              <a:t>01</a:t>
            </a:r>
          </a:p>
        </p:txBody>
      </p:sp>
      <p:pic>
        <p:nvPicPr>
          <p:cNvPr id="23" name="Picture 22">
            <a:extLst>
              <a:ext uri="{FF2B5EF4-FFF2-40B4-BE49-F238E27FC236}">
                <a16:creationId xmlns:a16="http://schemas.microsoft.com/office/drawing/2014/main" id="{A67977E5-464B-49E0-BB07-E6A885110DCA}"/>
              </a:ext>
            </a:extLst>
          </p:cNvPr>
          <p:cNvPicPr>
            <a:picLocks noChangeAspect="1"/>
          </p:cNvPicPr>
          <p:nvPr/>
        </p:nvPicPr>
        <p:blipFill>
          <a:blip r:embed="rId6"/>
          <a:stretch>
            <a:fillRect/>
          </a:stretch>
        </p:blipFill>
        <p:spPr>
          <a:xfrm>
            <a:off x="6656199" y="3504376"/>
            <a:ext cx="781679" cy="658606"/>
          </a:xfrm>
          <a:prstGeom prst="rect">
            <a:avLst/>
          </a:prstGeom>
        </p:spPr>
      </p:pic>
      <p:sp>
        <p:nvSpPr>
          <p:cNvPr id="29" name="Rectangle 28">
            <a:extLst>
              <a:ext uri="{FF2B5EF4-FFF2-40B4-BE49-F238E27FC236}">
                <a16:creationId xmlns:a16="http://schemas.microsoft.com/office/drawing/2014/main" id="{B264D813-2A9E-4752-B3FA-CDBD2D27B33D}"/>
              </a:ext>
            </a:extLst>
          </p:cNvPr>
          <p:cNvSpPr/>
          <p:nvPr/>
        </p:nvSpPr>
        <p:spPr>
          <a:xfrm>
            <a:off x="698021" y="2788443"/>
            <a:ext cx="3745430" cy="639716"/>
          </a:xfrm>
          <a:prstGeom prst="rect">
            <a:avLst/>
          </a:prstGeom>
          <a:solidFill>
            <a:srgbClr val="5BCCD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prstClr val="white"/>
              </a:solidFill>
              <a:effectLst/>
              <a:uLnTx/>
              <a:uFillTx/>
              <a:latin typeface="Calibri"/>
              <a:ea typeface="+mn-ea"/>
              <a:cs typeface="+mn-cs"/>
            </a:endParaRPr>
          </a:p>
        </p:txBody>
      </p:sp>
      <p:sp>
        <p:nvSpPr>
          <p:cNvPr id="30" name="Block Arc 29">
            <a:extLst>
              <a:ext uri="{FF2B5EF4-FFF2-40B4-BE49-F238E27FC236}">
                <a16:creationId xmlns:a16="http://schemas.microsoft.com/office/drawing/2014/main" id="{84D1CE7D-CD66-4597-B70D-7D6ED0AF7D35}"/>
              </a:ext>
            </a:extLst>
          </p:cNvPr>
          <p:cNvSpPr/>
          <p:nvPr/>
        </p:nvSpPr>
        <p:spPr>
          <a:xfrm rot="5400000">
            <a:off x="5595196" y="2441156"/>
            <a:ext cx="2933100" cy="2876685"/>
          </a:xfrm>
          <a:prstGeom prst="blockArc">
            <a:avLst>
              <a:gd name="adj1" fmla="val 12866219"/>
              <a:gd name="adj2" fmla="val 2208223"/>
              <a:gd name="adj3" fmla="val 5499"/>
            </a:avLst>
          </a:prstGeom>
          <a:solidFill>
            <a:srgbClr val="5BCCD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31" name="Freeform 17">
            <a:extLst>
              <a:ext uri="{FF2B5EF4-FFF2-40B4-BE49-F238E27FC236}">
                <a16:creationId xmlns:a16="http://schemas.microsoft.com/office/drawing/2014/main" id="{E2D3C67E-D365-4DDB-8249-45161FB397DC}"/>
              </a:ext>
            </a:extLst>
          </p:cNvPr>
          <p:cNvSpPr/>
          <p:nvPr/>
        </p:nvSpPr>
        <p:spPr>
          <a:xfrm>
            <a:off x="4443451" y="2445780"/>
            <a:ext cx="3469841" cy="647226"/>
          </a:xfrm>
          <a:custGeom>
            <a:avLst/>
            <a:gdLst>
              <a:gd name="connsiteX0" fmla="*/ 4349578 w 4349578"/>
              <a:gd name="connsiteY0" fmla="*/ 438516 h 850171"/>
              <a:gd name="connsiteX1" fmla="*/ 3286897 w 4349578"/>
              <a:gd name="connsiteY1" fmla="*/ 6029 h 850171"/>
              <a:gd name="connsiteX2" fmla="*/ 1260389 w 4349578"/>
              <a:gd name="connsiteY2" fmla="*/ 722721 h 850171"/>
              <a:gd name="connsiteX3" fmla="*/ 0 w 4349578"/>
              <a:gd name="connsiteY3" fmla="*/ 846289 h 850171"/>
              <a:gd name="connsiteX0" fmla="*/ 4349578 w 4349578"/>
              <a:gd name="connsiteY0" fmla="*/ 414368 h 825532"/>
              <a:gd name="connsiteX1" fmla="*/ 2866768 w 4349578"/>
              <a:gd name="connsiteY1" fmla="*/ 6595 h 825532"/>
              <a:gd name="connsiteX2" fmla="*/ 1260389 w 4349578"/>
              <a:gd name="connsiteY2" fmla="*/ 698573 h 825532"/>
              <a:gd name="connsiteX3" fmla="*/ 0 w 4349578"/>
              <a:gd name="connsiteY3" fmla="*/ 822141 h 825532"/>
              <a:gd name="connsiteX0" fmla="*/ 4349578 w 4349578"/>
              <a:gd name="connsiteY0" fmla="*/ 436435 h 847599"/>
              <a:gd name="connsiteX1" fmla="*/ 2866768 w 4349578"/>
              <a:gd name="connsiteY1" fmla="*/ 28662 h 847599"/>
              <a:gd name="connsiteX2" fmla="*/ 1260389 w 4349578"/>
              <a:gd name="connsiteY2" fmla="*/ 720640 h 847599"/>
              <a:gd name="connsiteX3" fmla="*/ 0 w 4349578"/>
              <a:gd name="connsiteY3" fmla="*/ 844208 h 847599"/>
              <a:gd name="connsiteX0" fmla="*/ 4349578 w 4349578"/>
              <a:gd name="connsiteY0" fmla="*/ 424420 h 835584"/>
              <a:gd name="connsiteX1" fmla="*/ 2866768 w 4349578"/>
              <a:gd name="connsiteY1" fmla="*/ 16647 h 835584"/>
              <a:gd name="connsiteX2" fmla="*/ 1260389 w 4349578"/>
              <a:gd name="connsiteY2" fmla="*/ 708625 h 835584"/>
              <a:gd name="connsiteX3" fmla="*/ 0 w 4349578"/>
              <a:gd name="connsiteY3" fmla="*/ 832193 h 835584"/>
              <a:gd name="connsiteX0" fmla="*/ 4349578 w 4349578"/>
              <a:gd name="connsiteY0" fmla="*/ 366345 h 776555"/>
              <a:gd name="connsiteX1" fmla="*/ 2693774 w 4349578"/>
              <a:gd name="connsiteY1" fmla="*/ 20355 h 776555"/>
              <a:gd name="connsiteX2" fmla="*/ 1260389 w 4349578"/>
              <a:gd name="connsiteY2" fmla="*/ 650550 h 776555"/>
              <a:gd name="connsiteX3" fmla="*/ 0 w 4349578"/>
              <a:gd name="connsiteY3" fmla="*/ 774118 h 776555"/>
              <a:gd name="connsiteX0" fmla="*/ 4349578 w 4349578"/>
              <a:gd name="connsiteY0" fmla="*/ 413915 h 824125"/>
              <a:gd name="connsiteX1" fmla="*/ 2693774 w 4349578"/>
              <a:gd name="connsiteY1" fmla="*/ 67925 h 824125"/>
              <a:gd name="connsiteX2" fmla="*/ 1260389 w 4349578"/>
              <a:gd name="connsiteY2" fmla="*/ 698120 h 824125"/>
              <a:gd name="connsiteX3" fmla="*/ 0 w 4349578"/>
              <a:gd name="connsiteY3" fmla="*/ 821688 h 824125"/>
              <a:gd name="connsiteX0" fmla="*/ 4349578 w 4349578"/>
              <a:gd name="connsiteY0" fmla="*/ 355156 h 766711"/>
              <a:gd name="connsiteX1" fmla="*/ 2693774 w 4349578"/>
              <a:gd name="connsiteY1" fmla="*/ 9166 h 766711"/>
              <a:gd name="connsiteX2" fmla="*/ 963827 w 4349578"/>
              <a:gd name="connsiteY2" fmla="*/ 651718 h 766711"/>
              <a:gd name="connsiteX3" fmla="*/ 0 w 4349578"/>
              <a:gd name="connsiteY3" fmla="*/ 762929 h 766711"/>
              <a:gd name="connsiteX0" fmla="*/ 4349578 w 4349578"/>
              <a:gd name="connsiteY0" fmla="*/ 375921 h 787476"/>
              <a:gd name="connsiteX1" fmla="*/ 2693774 w 4349578"/>
              <a:gd name="connsiteY1" fmla="*/ 29931 h 787476"/>
              <a:gd name="connsiteX2" fmla="*/ 963827 w 4349578"/>
              <a:gd name="connsiteY2" fmla="*/ 672483 h 787476"/>
              <a:gd name="connsiteX3" fmla="*/ 0 w 4349578"/>
              <a:gd name="connsiteY3" fmla="*/ 783694 h 787476"/>
              <a:gd name="connsiteX0" fmla="*/ 4349578 w 4349578"/>
              <a:gd name="connsiteY0" fmla="*/ 399768 h 811323"/>
              <a:gd name="connsiteX1" fmla="*/ 2693774 w 4349578"/>
              <a:gd name="connsiteY1" fmla="*/ 53778 h 811323"/>
              <a:gd name="connsiteX2" fmla="*/ 963827 w 4349578"/>
              <a:gd name="connsiteY2" fmla="*/ 696330 h 811323"/>
              <a:gd name="connsiteX3" fmla="*/ 0 w 4349578"/>
              <a:gd name="connsiteY3" fmla="*/ 807541 h 811323"/>
            </a:gdLst>
            <a:ahLst/>
            <a:cxnLst>
              <a:cxn ang="0">
                <a:pos x="connsiteX0" y="connsiteY0"/>
              </a:cxn>
              <a:cxn ang="0">
                <a:pos x="connsiteX1" y="connsiteY1"/>
              </a:cxn>
              <a:cxn ang="0">
                <a:pos x="connsiteX2" y="connsiteY2"/>
              </a:cxn>
              <a:cxn ang="0">
                <a:pos x="connsiteX3" y="connsiteY3"/>
              </a:cxn>
            </a:cxnLst>
            <a:rect l="l" t="t" r="r" b="b"/>
            <a:pathLst>
              <a:path w="4349578" h="811323">
                <a:moveTo>
                  <a:pt x="4349578" y="399768"/>
                </a:moveTo>
                <a:cubicBezTo>
                  <a:pt x="4075670" y="159840"/>
                  <a:pt x="3344564" y="-119216"/>
                  <a:pt x="2693774" y="53778"/>
                </a:cubicBezTo>
                <a:cubicBezTo>
                  <a:pt x="2042984" y="226772"/>
                  <a:pt x="1412789" y="570703"/>
                  <a:pt x="963827" y="696330"/>
                </a:cubicBezTo>
                <a:cubicBezTo>
                  <a:pt x="514865" y="821957"/>
                  <a:pt x="356286" y="815778"/>
                  <a:pt x="0" y="807541"/>
                </a:cubicBezTo>
              </a:path>
            </a:pathLst>
          </a:custGeom>
          <a:noFill/>
          <a:ln w="38100" cap="flat" cmpd="sng" algn="ctr">
            <a:solidFill>
              <a:srgbClr val="5BCCDF"/>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32" name="TextBox 121">
            <a:extLst>
              <a:ext uri="{FF2B5EF4-FFF2-40B4-BE49-F238E27FC236}">
                <a16:creationId xmlns:a16="http://schemas.microsoft.com/office/drawing/2014/main" id="{731CA574-2B06-4F49-AE3F-69EAA2628B37}"/>
              </a:ext>
            </a:extLst>
          </p:cNvPr>
          <p:cNvSpPr txBox="1"/>
          <p:nvPr/>
        </p:nvSpPr>
        <p:spPr>
          <a:xfrm>
            <a:off x="1408427" y="2835103"/>
            <a:ext cx="3000797" cy="535531"/>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80000"/>
              </a:lnSpc>
            </a:pPr>
            <a:r>
              <a:rPr lang="en-CA" sz="1800" kern="0" dirty="0">
                <a:solidFill>
                  <a:prstClr val="white"/>
                </a:solidFill>
                <a:latin typeface="Arial Narrow" panose="020B0606020202030204" pitchFamily="34" charset="0"/>
                <a:cs typeface="Arial" pitchFamily="34" charset="0"/>
              </a:rPr>
              <a:t>Must assess / control the ventricular response rate</a:t>
            </a:r>
          </a:p>
        </p:txBody>
      </p:sp>
      <p:sp>
        <p:nvSpPr>
          <p:cNvPr id="33" name="Rectangle 32">
            <a:extLst>
              <a:ext uri="{FF2B5EF4-FFF2-40B4-BE49-F238E27FC236}">
                <a16:creationId xmlns:a16="http://schemas.microsoft.com/office/drawing/2014/main" id="{5398A1F3-D481-4F4E-8112-3BC8784FA214}"/>
              </a:ext>
            </a:extLst>
          </p:cNvPr>
          <p:cNvSpPr/>
          <p:nvPr/>
        </p:nvSpPr>
        <p:spPr>
          <a:xfrm>
            <a:off x="590396" y="2788443"/>
            <a:ext cx="742336" cy="639716"/>
          </a:xfrm>
          <a:prstGeom prst="rect">
            <a:avLst/>
          </a:prstGeom>
          <a:solidFill>
            <a:srgbClr val="2194A7"/>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8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itchFamily="34" charset="0"/>
              </a:rPr>
              <a:t>02</a:t>
            </a:r>
          </a:p>
        </p:txBody>
      </p:sp>
      <p:sp>
        <p:nvSpPr>
          <p:cNvPr id="39" name="Rectangle 38">
            <a:extLst>
              <a:ext uri="{FF2B5EF4-FFF2-40B4-BE49-F238E27FC236}">
                <a16:creationId xmlns:a16="http://schemas.microsoft.com/office/drawing/2014/main" id="{E657B58C-3304-4656-9617-01A0E1200EA5}"/>
              </a:ext>
            </a:extLst>
          </p:cNvPr>
          <p:cNvSpPr/>
          <p:nvPr/>
        </p:nvSpPr>
        <p:spPr>
          <a:xfrm>
            <a:off x="353358" y="3508546"/>
            <a:ext cx="3715508" cy="639716"/>
          </a:xfrm>
          <a:prstGeom prst="rect">
            <a:avLst/>
          </a:prstGeom>
          <a:solidFill>
            <a:schemeClr val="accent6">
              <a:lumMod val="75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Calibri"/>
              <a:ea typeface="+mn-ea"/>
              <a:cs typeface="+mn-cs"/>
            </a:endParaRPr>
          </a:p>
        </p:txBody>
      </p:sp>
      <p:sp>
        <p:nvSpPr>
          <p:cNvPr id="40" name="Block Arc 39">
            <a:extLst>
              <a:ext uri="{FF2B5EF4-FFF2-40B4-BE49-F238E27FC236}">
                <a16:creationId xmlns:a16="http://schemas.microsoft.com/office/drawing/2014/main" id="{8871A8D5-221D-447C-80AC-F8C60F01C934}"/>
              </a:ext>
            </a:extLst>
          </p:cNvPr>
          <p:cNvSpPr/>
          <p:nvPr/>
        </p:nvSpPr>
        <p:spPr>
          <a:xfrm rot="5400000">
            <a:off x="5833054" y="2669358"/>
            <a:ext cx="2439690" cy="2392765"/>
          </a:xfrm>
          <a:prstGeom prst="blockArc">
            <a:avLst>
              <a:gd name="adj1" fmla="val 10838337"/>
              <a:gd name="adj2" fmla="val 2182271"/>
              <a:gd name="adj3" fmla="val 6616"/>
            </a:avLst>
          </a:prstGeom>
          <a:solidFill>
            <a:schemeClr val="accent6">
              <a:lumMod val="75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41" name="Freeform 16">
            <a:extLst>
              <a:ext uri="{FF2B5EF4-FFF2-40B4-BE49-F238E27FC236}">
                <a16:creationId xmlns:a16="http://schemas.microsoft.com/office/drawing/2014/main" id="{36B3B98E-3713-4C1D-B37A-1B165681855C}"/>
              </a:ext>
            </a:extLst>
          </p:cNvPr>
          <p:cNvSpPr/>
          <p:nvPr/>
        </p:nvSpPr>
        <p:spPr>
          <a:xfrm>
            <a:off x="4068866" y="2697344"/>
            <a:ext cx="3036110" cy="1190621"/>
          </a:xfrm>
          <a:custGeom>
            <a:avLst/>
            <a:gdLst>
              <a:gd name="connsiteX0" fmla="*/ 3744097 w 3744097"/>
              <a:gd name="connsiteY0" fmla="*/ 77619 h 1574066"/>
              <a:gd name="connsiteX1" fmla="*/ 2619632 w 3744097"/>
              <a:gd name="connsiteY1" fmla="*/ 151759 h 1574066"/>
              <a:gd name="connsiteX2" fmla="*/ 1248032 w 3744097"/>
              <a:gd name="connsiteY2" fmla="*/ 1449219 h 1574066"/>
              <a:gd name="connsiteX3" fmla="*/ 0 w 3744097"/>
              <a:gd name="connsiteY3" fmla="*/ 1449219 h 1574066"/>
              <a:gd name="connsiteX0" fmla="*/ 3805880 w 3805880"/>
              <a:gd name="connsiteY0" fmla="*/ 77619 h 1598744"/>
              <a:gd name="connsiteX1" fmla="*/ 2681415 w 3805880"/>
              <a:gd name="connsiteY1" fmla="*/ 151759 h 1598744"/>
              <a:gd name="connsiteX2" fmla="*/ 1309815 w 3805880"/>
              <a:gd name="connsiteY2" fmla="*/ 1449219 h 1598744"/>
              <a:gd name="connsiteX3" fmla="*/ 0 w 3805880"/>
              <a:gd name="connsiteY3" fmla="*/ 1498646 h 1598744"/>
              <a:gd name="connsiteX0" fmla="*/ 3805880 w 3805880"/>
              <a:gd name="connsiteY0" fmla="*/ 70745 h 1548118"/>
              <a:gd name="connsiteX1" fmla="*/ 2681415 w 3805880"/>
              <a:gd name="connsiteY1" fmla="*/ 144885 h 1548118"/>
              <a:gd name="connsiteX2" fmla="*/ 1433382 w 3805880"/>
              <a:gd name="connsiteY2" fmla="*/ 1331134 h 1548118"/>
              <a:gd name="connsiteX3" fmla="*/ 0 w 3805880"/>
              <a:gd name="connsiteY3" fmla="*/ 1491772 h 1548118"/>
              <a:gd name="connsiteX0" fmla="*/ 3805880 w 3805880"/>
              <a:gd name="connsiteY0" fmla="*/ 29309 h 1501671"/>
              <a:gd name="connsiteX1" fmla="*/ 2607275 w 3805880"/>
              <a:gd name="connsiteY1" fmla="*/ 239373 h 1501671"/>
              <a:gd name="connsiteX2" fmla="*/ 1433382 w 3805880"/>
              <a:gd name="connsiteY2" fmla="*/ 1289698 h 1501671"/>
              <a:gd name="connsiteX3" fmla="*/ 0 w 3805880"/>
              <a:gd name="connsiteY3" fmla="*/ 1450336 h 1501671"/>
              <a:gd name="connsiteX0" fmla="*/ 3805880 w 3805880"/>
              <a:gd name="connsiteY0" fmla="*/ 46323 h 1521353"/>
              <a:gd name="connsiteX1" fmla="*/ 2780269 w 3805880"/>
              <a:gd name="connsiteY1" fmla="*/ 182247 h 1521353"/>
              <a:gd name="connsiteX2" fmla="*/ 1433382 w 3805880"/>
              <a:gd name="connsiteY2" fmla="*/ 1306712 h 1521353"/>
              <a:gd name="connsiteX3" fmla="*/ 0 w 3805880"/>
              <a:gd name="connsiteY3" fmla="*/ 1467350 h 1521353"/>
              <a:gd name="connsiteX0" fmla="*/ 3805880 w 3805880"/>
              <a:gd name="connsiteY0" fmla="*/ 32770 h 1507800"/>
              <a:gd name="connsiteX1" fmla="*/ 2780269 w 3805880"/>
              <a:gd name="connsiteY1" fmla="*/ 168694 h 1507800"/>
              <a:gd name="connsiteX2" fmla="*/ 1433382 w 3805880"/>
              <a:gd name="connsiteY2" fmla="*/ 1293159 h 1507800"/>
              <a:gd name="connsiteX3" fmla="*/ 0 w 3805880"/>
              <a:gd name="connsiteY3" fmla="*/ 1453797 h 1507800"/>
              <a:gd name="connsiteX0" fmla="*/ 3805880 w 3805880"/>
              <a:gd name="connsiteY0" fmla="*/ 16363 h 1486214"/>
              <a:gd name="connsiteX1" fmla="*/ 2706129 w 3805880"/>
              <a:gd name="connsiteY1" fmla="*/ 300568 h 1486214"/>
              <a:gd name="connsiteX2" fmla="*/ 1433382 w 3805880"/>
              <a:gd name="connsiteY2" fmla="*/ 1276752 h 1486214"/>
              <a:gd name="connsiteX3" fmla="*/ 0 w 3805880"/>
              <a:gd name="connsiteY3" fmla="*/ 1437390 h 1486214"/>
              <a:gd name="connsiteX0" fmla="*/ 3805880 w 3805880"/>
              <a:gd name="connsiteY0" fmla="*/ 22638 h 1492489"/>
              <a:gd name="connsiteX1" fmla="*/ 2706129 w 3805880"/>
              <a:gd name="connsiteY1" fmla="*/ 306843 h 1492489"/>
              <a:gd name="connsiteX2" fmla="*/ 1433382 w 3805880"/>
              <a:gd name="connsiteY2" fmla="*/ 1283027 h 1492489"/>
              <a:gd name="connsiteX3" fmla="*/ 0 w 3805880"/>
              <a:gd name="connsiteY3" fmla="*/ 1443665 h 1492489"/>
            </a:gdLst>
            <a:ahLst/>
            <a:cxnLst>
              <a:cxn ang="0">
                <a:pos x="connsiteX0" y="connsiteY0"/>
              </a:cxn>
              <a:cxn ang="0">
                <a:pos x="connsiteX1" y="connsiteY1"/>
              </a:cxn>
              <a:cxn ang="0">
                <a:pos x="connsiteX2" y="connsiteY2"/>
              </a:cxn>
              <a:cxn ang="0">
                <a:pos x="connsiteX3" y="connsiteY3"/>
              </a:cxn>
            </a:cxnLst>
            <a:rect l="l" t="t" r="r" b="b"/>
            <a:pathLst>
              <a:path w="3805880" h="1492489">
                <a:moveTo>
                  <a:pt x="3805880" y="22638"/>
                </a:moveTo>
                <a:cubicBezTo>
                  <a:pt x="3451653" y="-54592"/>
                  <a:pt x="3002691" y="72065"/>
                  <a:pt x="2706129" y="306843"/>
                </a:cubicBezTo>
                <a:cubicBezTo>
                  <a:pt x="2409567" y="541621"/>
                  <a:pt x="1884403" y="1093557"/>
                  <a:pt x="1433382" y="1283027"/>
                </a:cubicBezTo>
                <a:cubicBezTo>
                  <a:pt x="982361" y="1472497"/>
                  <a:pt x="405713" y="1551786"/>
                  <a:pt x="0" y="1443665"/>
                </a:cubicBezTo>
              </a:path>
            </a:pathLst>
          </a:custGeom>
          <a:noFill/>
          <a:ln w="38100" cap="flat" cmpd="sng" algn="ctr">
            <a:solidFill>
              <a:schemeClr val="accent6">
                <a:lumMod val="7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42" name="TextBox 121">
            <a:extLst>
              <a:ext uri="{FF2B5EF4-FFF2-40B4-BE49-F238E27FC236}">
                <a16:creationId xmlns:a16="http://schemas.microsoft.com/office/drawing/2014/main" id="{8F564895-6DCD-42EB-B7F6-FD55EC2FAA7B}"/>
              </a:ext>
            </a:extLst>
          </p:cNvPr>
          <p:cNvSpPr txBox="1"/>
          <p:nvPr/>
        </p:nvSpPr>
        <p:spPr>
          <a:xfrm>
            <a:off x="1042684" y="3504376"/>
            <a:ext cx="3026182" cy="658642"/>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80000"/>
              </a:lnSpc>
            </a:pPr>
            <a:r>
              <a:rPr lang="en-CA" sz="1800" kern="0" dirty="0">
                <a:solidFill>
                  <a:prstClr val="white"/>
                </a:solidFill>
                <a:latin typeface="Arial Narrow" panose="020B0606020202030204" pitchFamily="34" charset="0"/>
                <a:cs typeface="Arial" pitchFamily="34" charset="0"/>
              </a:rPr>
              <a:t>Ask why and why now?</a:t>
            </a:r>
          </a:p>
          <a:p>
            <a:pPr>
              <a:lnSpc>
                <a:spcPct val="80000"/>
              </a:lnSpc>
            </a:pPr>
            <a:r>
              <a:rPr lang="en-US" sz="1400" kern="0" dirty="0">
                <a:solidFill>
                  <a:prstClr val="white"/>
                </a:solidFill>
                <a:latin typeface="Arial Narrow" panose="020B0606020202030204" pitchFamily="34" charset="0"/>
                <a:cs typeface="Arial" pitchFamily="34" charset="0"/>
              </a:rPr>
              <a:t>(electrolytes / creatinine / TSH, echocardiogram)</a:t>
            </a:r>
          </a:p>
        </p:txBody>
      </p:sp>
      <p:sp>
        <p:nvSpPr>
          <p:cNvPr id="43" name="Rectangle 42">
            <a:extLst>
              <a:ext uri="{FF2B5EF4-FFF2-40B4-BE49-F238E27FC236}">
                <a16:creationId xmlns:a16="http://schemas.microsoft.com/office/drawing/2014/main" id="{B7A928A1-C989-4B12-99EB-F01CF7C325EF}"/>
              </a:ext>
            </a:extLst>
          </p:cNvPr>
          <p:cNvSpPr/>
          <p:nvPr/>
        </p:nvSpPr>
        <p:spPr>
          <a:xfrm>
            <a:off x="245733" y="3508546"/>
            <a:ext cx="742336" cy="639716"/>
          </a:xfrm>
          <a:prstGeom prst="rect">
            <a:avLst/>
          </a:prstGeom>
          <a:solidFill>
            <a:srgbClr val="B05408"/>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8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itchFamily="34" charset="0"/>
              </a:rPr>
              <a:t>03</a:t>
            </a:r>
          </a:p>
        </p:txBody>
      </p:sp>
      <p:sp>
        <p:nvSpPr>
          <p:cNvPr id="51" name="Rectangle 50">
            <a:extLst>
              <a:ext uri="{FF2B5EF4-FFF2-40B4-BE49-F238E27FC236}">
                <a16:creationId xmlns:a16="http://schemas.microsoft.com/office/drawing/2014/main" id="{D435121C-8304-48F4-84A6-DAAFD9AE058D}"/>
              </a:ext>
            </a:extLst>
          </p:cNvPr>
          <p:cNvSpPr/>
          <p:nvPr/>
        </p:nvSpPr>
        <p:spPr>
          <a:xfrm>
            <a:off x="698021" y="4228649"/>
            <a:ext cx="3764130" cy="639716"/>
          </a:xfrm>
          <a:prstGeom prst="rect">
            <a:avLst/>
          </a:prstGeom>
          <a:solidFill>
            <a:srgbClr val="FF5353"/>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prstClr val="white"/>
              </a:solidFill>
              <a:effectLst/>
              <a:uLnTx/>
              <a:uFillTx/>
              <a:latin typeface="Calibri"/>
              <a:ea typeface="+mn-ea"/>
              <a:cs typeface="+mn-cs"/>
            </a:endParaRPr>
          </a:p>
        </p:txBody>
      </p:sp>
      <p:sp>
        <p:nvSpPr>
          <p:cNvPr id="52" name="Block Arc 51">
            <a:extLst>
              <a:ext uri="{FF2B5EF4-FFF2-40B4-BE49-F238E27FC236}">
                <a16:creationId xmlns:a16="http://schemas.microsoft.com/office/drawing/2014/main" id="{3E10AB93-CF27-4E18-B973-7326BEE3D102}"/>
              </a:ext>
            </a:extLst>
          </p:cNvPr>
          <p:cNvSpPr/>
          <p:nvPr/>
        </p:nvSpPr>
        <p:spPr>
          <a:xfrm rot="5400000">
            <a:off x="6091610" y="2927582"/>
            <a:ext cx="1917978" cy="1881087"/>
          </a:xfrm>
          <a:prstGeom prst="blockArc">
            <a:avLst>
              <a:gd name="adj1" fmla="val 8967793"/>
              <a:gd name="adj2" fmla="val 2161550"/>
              <a:gd name="adj3" fmla="val 8273"/>
            </a:avLst>
          </a:prstGeom>
          <a:solidFill>
            <a:srgbClr val="FF5353"/>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53" name="Freeform 15">
            <a:extLst>
              <a:ext uri="{FF2B5EF4-FFF2-40B4-BE49-F238E27FC236}">
                <a16:creationId xmlns:a16="http://schemas.microsoft.com/office/drawing/2014/main" id="{ACE310B2-B19B-48FC-8912-0D42D7A6F4D0}"/>
              </a:ext>
            </a:extLst>
          </p:cNvPr>
          <p:cNvSpPr/>
          <p:nvPr/>
        </p:nvSpPr>
        <p:spPr>
          <a:xfrm>
            <a:off x="4443451" y="3080132"/>
            <a:ext cx="2198223" cy="1491357"/>
          </a:xfrm>
          <a:custGeom>
            <a:avLst/>
            <a:gdLst>
              <a:gd name="connsiteX0" fmla="*/ 2755556 w 2755556"/>
              <a:gd name="connsiteY0" fmla="*/ 0 h 1865870"/>
              <a:gd name="connsiteX1" fmla="*/ 1482810 w 2755556"/>
              <a:gd name="connsiteY1" fmla="*/ 1433384 h 1865870"/>
              <a:gd name="connsiteX2" fmla="*/ 0 w 2755556"/>
              <a:gd name="connsiteY2" fmla="*/ 1865870 h 1865870"/>
              <a:gd name="connsiteX0" fmla="*/ 2755556 w 2755556"/>
              <a:gd name="connsiteY0" fmla="*/ 0 h 1865870"/>
              <a:gd name="connsiteX1" fmla="*/ 1334529 w 2755556"/>
              <a:gd name="connsiteY1" fmla="*/ 1606378 h 1865870"/>
              <a:gd name="connsiteX2" fmla="*/ 0 w 2755556"/>
              <a:gd name="connsiteY2" fmla="*/ 1865870 h 1865870"/>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69473"/>
              <a:gd name="connsiteX1" fmla="*/ 1383956 w 2755556"/>
              <a:gd name="connsiteY1" fmla="*/ 1470454 h 1869473"/>
              <a:gd name="connsiteX2" fmla="*/ 0 w 2755556"/>
              <a:gd name="connsiteY2" fmla="*/ 1865870 h 1869473"/>
            </a:gdLst>
            <a:ahLst/>
            <a:cxnLst>
              <a:cxn ang="0">
                <a:pos x="connsiteX0" y="connsiteY0"/>
              </a:cxn>
              <a:cxn ang="0">
                <a:pos x="connsiteX1" y="connsiteY1"/>
              </a:cxn>
              <a:cxn ang="0">
                <a:pos x="connsiteX2" y="connsiteY2"/>
              </a:cxn>
            </a:cxnLst>
            <a:rect l="l" t="t" r="r" b="b"/>
            <a:pathLst>
              <a:path w="2755556" h="1869473">
                <a:moveTo>
                  <a:pt x="2755556" y="0"/>
                </a:moveTo>
                <a:cubicBezTo>
                  <a:pt x="2200531" y="437636"/>
                  <a:pt x="1843215" y="1159476"/>
                  <a:pt x="1383956" y="1470454"/>
                </a:cubicBezTo>
                <a:cubicBezTo>
                  <a:pt x="924697" y="1781432"/>
                  <a:pt x="474705" y="1891613"/>
                  <a:pt x="0" y="1865870"/>
                </a:cubicBezTo>
              </a:path>
            </a:pathLst>
          </a:custGeom>
          <a:noFill/>
          <a:ln w="38100" cap="flat" cmpd="sng" algn="ctr">
            <a:solidFill>
              <a:srgbClr val="FF5353"/>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54" name="TextBox 121">
            <a:extLst>
              <a:ext uri="{FF2B5EF4-FFF2-40B4-BE49-F238E27FC236}">
                <a16:creationId xmlns:a16="http://schemas.microsoft.com/office/drawing/2014/main" id="{0ADBD605-AFC0-4B71-A363-4814EFAEB8CE}"/>
              </a:ext>
            </a:extLst>
          </p:cNvPr>
          <p:cNvSpPr txBox="1"/>
          <p:nvPr/>
        </p:nvSpPr>
        <p:spPr>
          <a:xfrm>
            <a:off x="1398655" y="4296464"/>
            <a:ext cx="3063496" cy="535531"/>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80000"/>
              </a:lnSpc>
            </a:pPr>
            <a:r>
              <a:rPr lang="en-CA" sz="1800" kern="0" dirty="0">
                <a:solidFill>
                  <a:prstClr val="white"/>
                </a:solidFill>
                <a:latin typeface="Arial Narrow" panose="020B0606020202030204" pitchFamily="34" charset="0"/>
                <a:cs typeface="Arial" pitchFamily="34" charset="0"/>
              </a:rPr>
              <a:t>May consider establishing / maintaining sinus rhythm</a:t>
            </a:r>
          </a:p>
        </p:txBody>
      </p:sp>
      <p:sp>
        <p:nvSpPr>
          <p:cNvPr id="55" name="Rectangle 54">
            <a:extLst>
              <a:ext uri="{FF2B5EF4-FFF2-40B4-BE49-F238E27FC236}">
                <a16:creationId xmlns:a16="http://schemas.microsoft.com/office/drawing/2014/main" id="{D1F090CE-1516-454B-B97A-B56F6A2B1E3A}"/>
              </a:ext>
            </a:extLst>
          </p:cNvPr>
          <p:cNvSpPr/>
          <p:nvPr/>
        </p:nvSpPr>
        <p:spPr>
          <a:xfrm>
            <a:off x="590396" y="4228649"/>
            <a:ext cx="742336" cy="639716"/>
          </a:xfrm>
          <a:prstGeom prst="rect">
            <a:avLst/>
          </a:prstGeom>
          <a:solidFill>
            <a:srgbClr val="E6000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8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itchFamily="34" charset="0"/>
              </a:rPr>
              <a:t>04</a:t>
            </a:r>
          </a:p>
        </p:txBody>
      </p:sp>
      <p:sp>
        <p:nvSpPr>
          <p:cNvPr id="62" name="Rectangle 61">
            <a:extLst>
              <a:ext uri="{FF2B5EF4-FFF2-40B4-BE49-F238E27FC236}">
                <a16:creationId xmlns:a16="http://schemas.microsoft.com/office/drawing/2014/main" id="{FCF5D26E-A780-43F4-A429-4682A18E5E77}"/>
              </a:ext>
            </a:extLst>
          </p:cNvPr>
          <p:cNvSpPr/>
          <p:nvPr/>
        </p:nvSpPr>
        <p:spPr>
          <a:xfrm>
            <a:off x="1042684" y="4948751"/>
            <a:ext cx="3764130" cy="639716"/>
          </a:xfrm>
          <a:prstGeom prst="rect">
            <a:avLst/>
          </a:prstGeom>
          <a:solidFill>
            <a:srgbClr val="BF2025"/>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Calibri"/>
              <a:ea typeface="+mn-ea"/>
              <a:cs typeface="+mn-cs"/>
            </a:endParaRPr>
          </a:p>
        </p:txBody>
      </p:sp>
      <p:sp>
        <p:nvSpPr>
          <p:cNvPr id="63" name="Block Arc 62">
            <a:extLst>
              <a:ext uri="{FF2B5EF4-FFF2-40B4-BE49-F238E27FC236}">
                <a16:creationId xmlns:a16="http://schemas.microsoft.com/office/drawing/2014/main" id="{D8720ACE-6158-4949-9728-1A210EAF4294}"/>
              </a:ext>
            </a:extLst>
          </p:cNvPr>
          <p:cNvSpPr/>
          <p:nvPr/>
        </p:nvSpPr>
        <p:spPr>
          <a:xfrm rot="5400000">
            <a:off x="6347370" y="3171622"/>
            <a:ext cx="1407556" cy="1380483"/>
          </a:xfrm>
          <a:prstGeom prst="blockArc">
            <a:avLst>
              <a:gd name="adj1" fmla="val 6738623"/>
              <a:gd name="adj2" fmla="val 2043077"/>
              <a:gd name="adj3" fmla="val 11219"/>
            </a:avLst>
          </a:prstGeom>
          <a:solidFill>
            <a:srgbClr val="BF2025"/>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64" name="Freeform 14">
            <a:extLst>
              <a:ext uri="{FF2B5EF4-FFF2-40B4-BE49-F238E27FC236}">
                <a16:creationId xmlns:a16="http://schemas.microsoft.com/office/drawing/2014/main" id="{61941DEC-4AAF-4BA8-AE0B-F12C2715AEBC}"/>
              </a:ext>
            </a:extLst>
          </p:cNvPr>
          <p:cNvSpPr/>
          <p:nvPr/>
        </p:nvSpPr>
        <p:spPr>
          <a:xfrm>
            <a:off x="4806814" y="3612437"/>
            <a:ext cx="1677139" cy="1677138"/>
          </a:xfrm>
          <a:custGeom>
            <a:avLst/>
            <a:gdLst>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Lst>
            <a:ahLst/>
            <a:cxnLst>
              <a:cxn ang="0">
                <a:pos x="connsiteX0" y="connsiteY0"/>
              </a:cxn>
              <a:cxn ang="0">
                <a:pos x="connsiteX1" y="connsiteY1"/>
              </a:cxn>
              <a:cxn ang="0">
                <a:pos x="connsiteX2" y="connsiteY2"/>
              </a:cxn>
            </a:cxnLst>
            <a:rect l="l" t="t" r="r" b="b"/>
            <a:pathLst>
              <a:path w="2113005" h="2113005">
                <a:moveTo>
                  <a:pt x="2113005" y="0"/>
                </a:moveTo>
                <a:cubicBezTo>
                  <a:pt x="1966783" y="214185"/>
                  <a:pt x="1736124" y="1056504"/>
                  <a:pt x="1297459" y="1519881"/>
                </a:cubicBezTo>
                <a:cubicBezTo>
                  <a:pt x="858794" y="1983258"/>
                  <a:pt x="430426" y="2071815"/>
                  <a:pt x="0" y="2113005"/>
                </a:cubicBezTo>
              </a:path>
            </a:pathLst>
          </a:custGeom>
          <a:noFill/>
          <a:ln w="38100" cap="flat" cmpd="sng" algn="ctr">
            <a:solidFill>
              <a:srgbClr val="BF2025"/>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65" name="TextBox 121">
            <a:extLst>
              <a:ext uri="{FF2B5EF4-FFF2-40B4-BE49-F238E27FC236}">
                <a16:creationId xmlns:a16="http://schemas.microsoft.com/office/drawing/2014/main" id="{69302630-2D6B-458D-8313-5C5CAF296A7B}"/>
              </a:ext>
            </a:extLst>
          </p:cNvPr>
          <p:cNvSpPr txBox="1"/>
          <p:nvPr/>
        </p:nvSpPr>
        <p:spPr>
          <a:xfrm>
            <a:off x="1740036" y="5016544"/>
            <a:ext cx="3066778" cy="535531"/>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80000"/>
              </a:lnSpc>
            </a:pPr>
            <a:r>
              <a:rPr lang="en-CA" sz="1800" kern="0" dirty="0">
                <a:solidFill>
                  <a:prstClr val="white"/>
                </a:solidFill>
                <a:latin typeface="Arial Narrow" panose="020B0606020202030204" pitchFamily="34" charset="0"/>
                <a:cs typeface="Arial" pitchFamily="34" charset="0"/>
              </a:rPr>
              <a:t>Must consider stroke risk and stroke prevention</a:t>
            </a:r>
          </a:p>
        </p:txBody>
      </p:sp>
      <p:sp>
        <p:nvSpPr>
          <p:cNvPr id="66" name="Rectangle 65">
            <a:extLst>
              <a:ext uri="{FF2B5EF4-FFF2-40B4-BE49-F238E27FC236}">
                <a16:creationId xmlns:a16="http://schemas.microsoft.com/office/drawing/2014/main" id="{EF1771E3-A101-4398-87BA-2A3FB05D8CFC}"/>
              </a:ext>
            </a:extLst>
          </p:cNvPr>
          <p:cNvSpPr/>
          <p:nvPr/>
        </p:nvSpPr>
        <p:spPr>
          <a:xfrm>
            <a:off x="935059" y="4948751"/>
            <a:ext cx="742336" cy="639716"/>
          </a:xfrm>
          <a:prstGeom prst="rect">
            <a:avLst/>
          </a:prstGeom>
          <a:solidFill>
            <a:srgbClr val="BF2025">
              <a:lumMod val="75000"/>
            </a:srgb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8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itchFamily="34" charset="0"/>
              </a:rPr>
              <a:t>05</a:t>
            </a:r>
          </a:p>
        </p:txBody>
      </p:sp>
    </p:spTree>
    <p:extLst>
      <p:ext uri="{BB962C8B-B14F-4D97-AF65-F5344CB8AC3E}">
        <p14:creationId xmlns:p14="http://schemas.microsoft.com/office/powerpoint/2010/main" val="62259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p:bldP spid="22" grpId="0" animBg="1"/>
      <p:bldP spid="29" grpId="0" animBg="1"/>
      <p:bldP spid="30" grpId="0" animBg="1"/>
      <p:bldP spid="31" grpId="0" animBg="1"/>
      <p:bldP spid="32" grpId="0"/>
      <p:bldP spid="33" grpId="0" animBg="1"/>
      <p:bldP spid="39" grpId="0" animBg="1"/>
      <p:bldP spid="40" grpId="0" animBg="1"/>
      <p:bldP spid="41" grpId="0" animBg="1"/>
      <p:bldP spid="42" grpId="0"/>
      <p:bldP spid="43" grpId="0" animBg="1"/>
      <p:bldP spid="51" grpId="0" animBg="1"/>
      <p:bldP spid="52" grpId="0" animBg="1"/>
      <p:bldP spid="53" grpId="0" animBg="1"/>
      <p:bldP spid="54" grpId="0"/>
      <p:bldP spid="55" grpId="0" animBg="1"/>
      <p:bldP spid="62" grpId="0" animBg="1"/>
      <p:bldP spid="63" grpId="0" animBg="1"/>
      <p:bldP spid="64" grpId="0" animBg="1"/>
      <p:bldP spid="65" grpId="0"/>
      <p:bldP spid="6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1000"/>
            <a:lum/>
          </a:blip>
          <a:srcRect/>
          <a:stretch>
            <a:fillRect l="-5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6448" y="-2209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63BB03C5-0F05-4383-B6EA-E236035F946C}"/>
              </a:ext>
            </a:extLst>
          </p:cNvPr>
          <p:cNvSpPr/>
          <p:nvPr/>
        </p:nvSpPr>
        <p:spPr>
          <a:xfrm>
            <a:off x="0" y="0"/>
            <a:ext cx="9144000" cy="923330"/>
          </a:xfrm>
          <a:prstGeom prst="rect">
            <a:avLst/>
          </a:prstGeom>
          <a:noFill/>
        </p:spPr>
        <p:txBody>
          <a:bodyPr wrap="square">
            <a:spAutoFit/>
          </a:bodyPr>
          <a:lstStyle/>
          <a:p>
            <a:pPr lvl="0" algn="ctr">
              <a:defRPr/>
            </a:pPr>
            <a:r>
              <a:rPr lang="en-CA" sz="5400" b="1" dirty="0">
                <a:solidFill>
                  <a:srgbClr val="183059"/>
                </a:solidFill>
                <a:latin typeface="Arial Narrow" panose="020B0606020202030204" pitchFamily="34" charset="0"/>
                <a:cs typeface="Aharoni" panose="02010803020104030203" pitchFamily="2" charset="-79"/>
              </a:rPr>
              <a:t>What would you do now? </a:t>
            </a:r>
          </a:p>
        </p:txBody>
      </p:sp>
      <p:cxnSp>
        <p:nvCxnSpPr>
          <p:cNvPr id="16" name="Straight Connector 15">
            <a:extLst>
              <a:ext uri="{FF2B5EF4-FFF2-40B4-BE49-F238E27FC236}">
                <a16:creationId xmlns:a16="http://schemas.microsoft.com/office/drawing/2014/main" id="{F32EFC8E-74CA-424C-BC69-2AF1372E4087}"/>
              </a:ext>
            </a:extLst>
          </p:cNvPr>
          <p:cNvCxnSpPr/>
          <p:nvPr/>
        </p:nvCxnSpPr>
        <p:spPr>
          <a:xfrm flipV="1">
            <a:off x="-6448" y="108509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Clinical-conandrum-Logo-2019_dec.png">
            <a:extLst>
              <a:ext uri="{FF2B5EF4-FFF2-40B4-BE49-F238E27FC236}">
                <a16:creationId xmlns:a16="http://schemas.microsoft.com/office/drawing/2014/main" id="{9CE1E5FF-60B6-4616-8101-26101E7946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1304" y="6014678"/>
            <a:ext cx="1351014" cy="532163"/>
          </a:xfrm>
          <a:prstGeom prst="rect">
            <a:avLst/>
          </a:prstGeom>
        </p:spPr>
      </p:pic>
      <p:pic>
        <p:nvPicPr>
          <p:cNvPr id="18" name="Picture 17">
            <a:extLst>
              <a:ext uri="{FF2B5EF4-FFF2-40B4-BE49-F238E27FC236}">
                <a16:creationId xmlns:a16="http://schemas.microsoft.com/office/drawing/2014/main" id="{06AD1CA1-AF7E-48C8-9FD9-F249D7CF711A}"/>
              </a:ext>
            </a:extLst>
          </p:cNvPr>
          <p:cNvPicPr>
            <a:picLocks noChangeAspect="1"/>
          </p:cNvPicPr>
          <p:nvPr/>
        </p:nvPicPr>
        <p:blipFill>
          <a:blip r:embed="rId5"/>
          <a:stretch>
            <a:fillRect/>
          </a:stretch>
        </p:blipFill>
        <p:spPr>
          <a:xfrm>
            <a:off x="718994" y="1600707"/>
            <a:ext cx="7706012" cy="859611"/>
          </a:xfrm>
          <a:prstGeom prst="rect">
            <a:avLst/>
          </a:prstGeom>
        </p:spPr>
      </p:pic>
      <p:pic>
        <p:nvPicPr>
          <p:cNvPr id="20" name="Picture 19">
            <a:extLst>
              <a:ext uri="{FF2B5EF4-FFF2-40B4-BE49-F238E27FC236}">
                <a16:creationId xmlns:a16="http://schemas.microsoft.com/office/drawing/2014/main" id="{330750AE-94F6-4E37-95A8-30B9F3C2B15B}"/>
              </a:ext>
            </a:extLst>
          </p:cNvPr>
          <p:cNvPicPr>
            <a:picLocks noChangeAspect="1"/>
          </p:cNvPicPr>
          <p:nvPr/>
        </p:nvPicPr>
        <p:blipFill>
          <a:blip r:embed="rId6"/>
          <a:stretch>
            <a:fillRect/>
          </a:stretch>
        </p:blipFill>
        <p:spPr>
          <a:xfrm>
            <a:off x="724558" y="1600707"/>
            <a:ext cx="8199831" cy="2115495"/>
          </a:xfrm>
          <a:prstGeom prst="rect">
            <a:avLst/>
          </a:prstGeom>
        </p:spPr>
      </p:pic>
      <p:pic>
        <p:nvPicPr>
          <p:cNvPr id="74" name="Picture 73">
            <a:extLst>
              <a:ext uri="{FF2B5EF4-FFF2-40B4-BE49-F238E27FC236}">
                <a16:creationId xmlns:a16="http://schemas.microsoft.com/office/drawing/2014/main" id="{5C85987F-F28E-476B-861D-F1CFD73B4A1A}"/>
              </a:ext>
            </a:extLst>
          </p:cNvPr>
          <p:cNvPicPr>
            <a:picLocks noChangeAspect="1"/>
          </p:cNvPicPr>
          <p:nvPr/>
        </p:nvPicPr>
        <p:blipFill>
          <a:blip r:embed="rId7"/>
          <a:stretch>
            <a:fillRect/>
          </a:stretch>
        </p:blipFill>
        <p:spPr>
          <a:xfrm>
            <a:off x="724558" y="1593898"/>
            <a:ext cx="8199831" cy="2773920"/>
          </a:xfrm>
          <a:prstGeom prst="rect">
            <a:avLst/>
          </a:prstGeom>
        </p:spPr>
      </p:pic>
      <p:pic>
        <p:nvPicPr>
          <p:cNvPr id="75" name="Picture 74">
            <a:extLst>
              <a:ext uri="{FF2B5EF4-FFF2-40B4-BE49-F238E27FC236}">
                <a16:creationId xmlns:a16="http://schemas.microsoft.com/office/drawing/2014/main" id="{41690A55-BAE6-4AA4-B6CC-B3C3CEEAF9A0}"/>
              </a:ext>
            </a:extLst>
          </p:cNvPr>
          <p:cNvPicPr>
            <a:picLocks noChangeAspect="1"/>
          </p:cNvPicPr>
          <p:nvPr/>
        </p:nvPicPr>
        <p:blipFill>
          <a:blip r:embed="rId8"/>
          <a:stretch>
            <a:fillRect/>
          </a:stretch>
        </p:blipFill>
        <p:spPr>
          <a:xfrm>
            <a:off x="724557" y="1602715"/>
            <a:ext cx="8199831" cy="3682303"/>
          </a:xfrm>
          <a:prstGeom prst="rect">
            <a:avLst/>
          </a:prstGeom>
        </p:spPr>
      </p:pic>
      <p:pic>
        <p:nvPicPr>
          <p:cNvPr id="76" name="Picture 75">
            <a:extLst>
              <a:ext uri="{FF2B5EF4-FFF2-40B4-BE49-F238E27FC236}">
                <a16:creationId xmlns:a16="http://schemas.microsoft.com/office/drawing/2014/main" id="{9C96D232-0F58-4D4F-963A-D08646785618}"/>
              </a:ext>
            </a:extLst>
          </p:cNvPr>
          <p:cNvPicPr>
            <a:picLocks noChangeAspect="1"/>
          </p:cNvPicPr>
          <p:nvPr/>
        </p:nvPicPr>
        <p:blipFill>
          <a:blip r:embed="rId9"/>
          <a:stretch>
            <a:fillRect/>
          </a:stretch>
        </p:blipFill>
        <p:spPr>
          <a:xfrm>
            <a:off x="723093" y="1602310"/>
            <a:ext cx="8199831" cy="4944285"/>
          </a:xfrm>
          <a:prstGeom prst="rect">
            <a:avLst/>
          </a:prstGeom>
        </p:spPr>
      </p:pic>
    </p:spTree>
    <p:extLst>
      <p:ext uri="{BB962C8B-B14F-4D97-AF65-F5344CB8AC3E}">
        <p14:creationId xmlns:p14="http://schemas.microsoft.com/office/powerpoint/2010/main" val="217480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4"/>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75"/>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close up of a sign&#10;&#10;Description automatically generated">
            <a:extLst>
              <a:ext uri="{FF2B5EF4-FFF2-40B4-BE49-F238E27FC236}">
                <a16:creationId xmlns:a16="http://schemas.microsoft.com/office/drawing/2014/main" id="{829CB5E5-CCEB-4E9B-9901-F85CB049F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35868">
            <a:off x="-156756" y="1409167"/>
            <a:ext cx="1894113" cy="2162230"/>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011196"/>
            <a:ext cx="9144000" cy="84680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161924" y="6126720"/>
            <a:ext cx="8250555"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1</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A NOAC is preferred over warfarin in non-valvular AF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2 </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Therapeutic options include single antiplatelet therapy (ASA 81-100 mg daily) alone; or in combination with either a second antiplatelet agent (e.g. clopidogrel 75 mg daily or ticagrelor 60 mg BID), or an antithrombotic agent (rivaroxaban 2.5 mg BID)</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cxnSp>
        <p:nvCxnSpPr>
          <p:cNvPr id="16" name="Straight Connector 15">
            <a:extLst>
              <a:ext uri="{FF2B5EF4-FFF2-40B4-BE49-F238E27FC236}">
                <a16:creationId xmlns:a16="http://schemas.microsoft.com/office/drawing/2014/main" id="{13E2A0AA-56BB-4A37-AD81-7937428E7838}"/>
              </a:ext>
            </a:extLst>
          </p:cNvPr>
          <p:cNvCxnSpPr/>
          <p:nvPr/>
        </p:nvCxnSpPr>
        <p:spPr>
          <a:xfrm flipV="1">
            <a:off x="-6448" y="135227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Clinical-conandrum-Logo-2019_dec.png">
            <a:extLst>
              <a:ext uri="{FF2B5EF4-FFF2-40B4-BE49-F238E27FC236}">
                <a16:creationId xmlns:a16="http://schemas.microsoft.com/office/drawing/2014/main" id="{90382712-029F-4802-960C-40EDD8671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8" name="Rectangle 17">
            <a:extLst>
              <a:ext uri="{FF2B5EF4-FFF2-40B4-BE49-F238E27FC236}">
                <a16:creationId xmlns:a16="http://schemas.microsoft.com/office/drawing/2014/main" id="{D5C0925D-36EF-466D-930E-4E7DBC59FF8E}"/>
              </a:ext>
            </a:extLst>
          </p:cNvPr>
          <p:cNvSpPr/>
          <p:nvPr/>
        </p:nvSpPr>
        <p:spPr>
          <a:xfrm>
            <a:off x="161925" y="164720"/>
            <a:ext cx="5864121"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The “CCS Algorithm” (CHADS-65)  for OAC Therapy in AF </a:t>
            </a:r>
          </a:p>
        </p:txBody>
      </p:sp>
      <p:pic>
        <p:nvPicPr>
          <p:cNvPr id="3" name="Picture 2">
            <a:extLst>
              <a:ext uri="{FF2B5EF4-FFF2-40B4-BE49-F238E27FC236}">
                <a16:creationId xmlns:a16="http://schemas.microsoft.com/office/drawing/2014/main" id="{C8050550-BC44-4FB3-91B6-CA54338C19CA}"/>
              </a:ext>
            </a:extLst>
          </p:cNvPr>
          <p:cNvPicPr>
            <a:picLocks noChangeAspect="1"/>
          </p:cNvPicPr>
          <p:nvPr/>
        </p:nvPicPr>
        <p:blipFill>
          <a:blip r:embed="rId5"/>
          <a:stretch>
            <a:fillRect/>
          </a:stretch>
        </p:blipFill>
        <p:spPr>
          <a:xfrm>
            <a:off x="161924" y="2362425"/>
            <a:ext cx="5020781" cy="3671446"/>
          </a:xfrm>
          <a:prstGeom prst="rect">
            <a:avLst/>
          </a:prstGeom>
        </p:spPr>
      </p:pic>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8091103" y="5660686"/>
            <a:ext cx="750084" cy="746371"/>
          </a:xfrm>
          <a:prstGeom prst="rect">
            <a:avLst/>
          </a:prstGeom>
        </p:spPr>
      </p:pic>
      <p:pic>
        <p:nvPicPr>
          <p:cNvPr id="32" name="Picture 31">
            <a:extLst>
              <a:ext uri="{FF2B5EF4-FFF2-40B4-BE49-F238E27FC236}">
                <a16:creationId xmlns:a16="http://schemas.microsoft.com/office/drawing/2014/main" id="{1C60B6BA-B463-41E6-8634-D28D3956C5CB}"/>
              </a:ext>
            </a:extLst>
          </p:cNvPr>
          <p:cNvPicPr>
            <a:picLocks noChangeAspect="1"/>
          </p:cNvPicPr>
          <p:nvPr/>
        </p:nvPicPr>
        <p:blipFill>
          <a:blip r:embed="rId8"/>
          <a:stretch>
            <a:fillRect/>
          </a:stretch>
        </p:blipFill>
        <p:spPr>
          <a:xfrm>
            <a:off x="6026046" y="1498966"/>
            <a:ext cx="2693663" cy="41448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2112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DOACs as Compared to Warfarin</a:t>
            </a:r>
            <a:b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en-CA" sz="28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rPr>
              <a:t>Indirect Comparisons from the Clinical Trials </a:t>
            </a:r>
            <a:endParaRPr kumimoji="0" lang="en-CA" sz="32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graphicFrame>
        <p:nvGraphicFramePr>
          <p:cNvPr id="22" name="Table 21">
            <a:extLst>
              <a:ext uri="{FF2B5EF4-FFF2-40B4-BE49-F238E27FC236}">
                <a16:creationId xmlns:a16="http://schemas.microsoft.com/office/drawing/2014/main" id="{86590010-4EE5-426D-A317-4D7ADE62D081}"/>
              </a:ext>
            </a:extLst>
          </p:cNvPr>
          <p:cNvGraphicFramePr>
            <a:graphicFrameLocks noGrp="1"/>
          </p:cNvGraphicFramePr>
          <p:nvPr>
            <p:extLst/>
          </p:nvPr>
        </p:nvGraphicFramePr>
        <p:xfrm>
          <a:off x="193330" y="1473727"/>
          <a:ext cx="8779999" cy="3865105"/>
        </p:xfrm>
        <a:graphic>
          <a:graphicData uri="http://schemas.openxmlformats.org/drawingml/2006/table">
            <a:tbl>
              <a:tblPr firstRow="1" bandRow="1">
                <a:effectLst>
                  <a:outerShdw blurRad="50800" dist="38100" dir="2700000" algn="tl" rotWithShape="0">
                    <a:prstClr val="black">
                      <a:alpha val="40000"/>
                    </a:prstClr>
                  </a:outerShdw>
                </a:effectLst>
              </a:tblPr>
              <a:tblGrid>
                <a:gridCol w="1707444">
                  <a:extLst>
                    <a:ext uri="{9D8B030D-6E8A-4147-A177-3AD203B41FA5}">
                      <a16:colId xmlns:a16="http://schemas.microsoft.com/office/drawing/2014/main" val="20000"/>
                    </a:ext>
                  </a:extLst>
                </a:gridCol>
                <a:gridCol w="1414511">
                  <a:extLst>
                    <a:ext uri="{9D8B030D-6E8A-4147-A177-3AD203B41FA5}">
                      <a16:colId xmlns:a16="http://schemas.microsoft.com/office/drawing/2014/main" val="20001"/>
                    </a:ext>
                  </a:extLst>
                </a:gridCol>
                <a:gridCol w="1414511">
                  <a:extLst>
                    <a:ext uri="{9D8B030D-6E8A-4147-A177-3AD203B41FA5}">
                      <a16:colId xmlns:a16="http://schemas.microsoft.com/office/drawing/2014/main" val="20002"/>
                    </a:ext>
                  </a:extLst>
                </a:gridCol>
                <a:gridCol w="1414511">
                  <a:extLst>
                    <a:ext uri="{9D8B030D-6E8A-4147-A177-3AD203B41FA5}">
                      <a16:colId xmlns:a16="http://schemas.microsoft.com/office/drawing/2014/main" val="20003"/>
                    </a:ext>
                  </a:extLst>
                </a:gridCol>
                <a:gridCol w="1414511">
                  <a:extLst>
                    <a:ext uri="{9D8B030D-6E8A-4147-A177-3AD203B41FA5}">
                      <a16:colId xmlns:a16="http://schemas.microsoft.com/office/drawing/2014/main" val="20004"/>
                    </a:ext>
                  </a:extLst>
                </a:gridCol>
                <a:gridCol w="1414511">
                  <a:extLst>
                    <a:ext uri="{9D8B030D-6E8A-4147-A177-3AD203B41FA5}">
                      <a16:colId xmlns:a16="http://schemas.microsoft.com/office/drawing/2014/main" val="20005"/>
                    </a:ext>
                  </a:extLst>
                </a:gridCol>
              </a:tblGrid>
              <a:tr h="66470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latin typeface="Agency FB" panose="020B0503020202020204" pitchFamily="34" charset="0"/>
                        <a:cs typeface="Candara"/>
                      </a:endParaRPr>
                    </a:p>
                  </a:txBody>
                  <a:tcP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eliquis</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err="1">
                          <a:ln>
                            <a:noFill/>
                          </a:ln>
                          <a:solidFill>
                            <a:srgbClr val="FFFFFF"/>
                          </a:solidFill>
                          <a:effectLst/>
                          <a:latin typeface="Arial Narrow" panose="020B0606020202030204" pitchFamily="34" charset="0"/>
                          <a:ea typeface="+mn-ea"/>
                          <a:cs typeface="Candara"/>
                        </a:rPr>
                        <a:t>Dabigatran</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110</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2</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150</a:t>
                      </a:r>
                      <a:r>
                        <a:rPr lang="en-CA" sz="1200" b="1" cap="all" baseline="30000" noProof="0" dirty="0">
                          <a:solidFill>
                            <a:srgbClr val="FFFFFF"/>
                          </a:solidFill>
                          <a:latin typeface="Arial Narrow" panose="020B0606020202030204" pitchFamily="34" charset="0"/>
                          <a:cs typeface="Candara"/>
                        </a:rPr>
                        <a:t>2</a:t>
                      </a:r>
                    </a:p>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noProof="0" dirty="0">
                          <a:solidFill>
                            <a:srgbClr val="FFFFFF"/>
                          </a:solidFill>
                          <a:latin typeface="Arial Narrow" panose="020B0606020202030204" pitchFamily="34" charset="0"/>
                          <a:cs typeface="Candara"/>
                        </a:rPr>
                        <a:t> </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EDOXABAN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60</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lixiana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3</a:t>
                      </a:r>
                    </a:p>
                    <a:p>
                      <a:pPr marL="0" marR="0" lvl="0" indent="0" algn="ctr" defTabSz="457200" rtl="0" eaLnBrk="1" fontAlgn="auto" latinLnBrk="0" hangingPunct="1">
                        <a:lnSpc>
                          <a:spcPct val="12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Xarelto</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ndara"/>
                        </a:rPr>
                        <a:t>Stroke/SE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600" b="1" noProof="0" dirty="0">
                          <a:solidFill>
                            <a:schemeClr val="tx1"/>
                          </a:solidFill>
                          <a:latin typeface="Arial Narrow" panose="020B0606020202030204" pitchFamily="34" charset="0"/>
                          <a:cs typeface="Candara"/>
                        </a:rPr>
                        <a:t>Major Bleed</a:t>
                      </a:r>
                      <a:endParaRPr lang="en-CA" sz="1600" b="0" noProof="0" dirty="0">
                        <a:solidFill>
                          <a:schemeClr val="tx1"/>
                        </a:solidFill>
                        <a:latin typeface="Arial Narrow" panose="020B0606020202030204" pitchFamily="34" charset="0"/>
                        <a:cs typeface="Candara"/>
                      </a:endParaRP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Intracranial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GI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All Cause Death</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bl>
          </a:graphicData>
        </a:graphic>
      </p:graphicFrame>
      <p:sp>
        <p:nvSpPr>
          <p:cNvPr id="23" name="Arrow: Striped Right 22">
            <a:extLst>
              <a:ext uri="{FF2B5EF4-FFF2-40B4-BE49-F238E27FC236}">
                <a16:creationId xmlns:a16="http://schemas.microsoft.com/office/drawing/2014/main" id="{FF531EA3-3B31-464D-B8CF-84E2E4C25184}"/>
              </a:ext>
            </a:extLst>
          </p:cNvPr>
          <p:cNvSpPr/>
          <p:nvPr/>
        </p:nvSpPr>
        <p:spPr>
          <a:xfrm rot="16200000">
            <a:off x="5217396"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rrow: Striped Right 23">
            <a:extLst>
              <a:ext uri="{FF2B5EF4-FFF2-40B4-BE49-F238E27FC236}">
                <a16:creationId xmlns:a16="http://schemas.microsoft.com/office/drawing/2014/main" id="{83056A54-D68B-4E65-AD7A-72C902320983}"/>
              </a:ext>
            </a:extLst>
          </p:cNvPr>
          <p:cNvSpPr/>
          <p:nvPr/>
        </p:nvSpPr>
        <p:spPr>
          <a:xfrm rot="16200000">
            <a:off x="6637000"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Arrow: Striped Right 24">
            <a:extLst>
              <a:ext uri="{FF2B5EF4-FFF2-40B4-BE49-F238E27FC236}">
                <a16:creationId xmlns:a16="http://schemas.microsoft.com/office/drawing/2014/main" id="{0C87FA8E-5085-4B75-8B69-816F81A36EC0}"/>
              </a:ext>
            </a:extLst>
          </p:cNvPr>
          <p:cNvSpPr/>
          <p:nvPr/>
        </p:nvSpPr>
        <p:spPr>
          <a:xfrm rot="16200000">
            <a:off x="8056604"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Arrow: Striped Right 25">
            <a:extLst>
              <a:ext uri="{FF2B5EF4-FFF2-40B4-BE49-F238E27FC236}">
                <a16:creationId xmlns:a16="http://schemas.microsoft.com/office/drawing/2014/main" id="{5C9690CC-56FE-43DF-8AA9-E741779F9658}"/>
              </a:ext>
            </a:extLst>
          </p:cNvPr>
          <p:cNvSpPr/>
          <p:nvPr/>
        </p:nvSpPr>
        <p:spPr>
          <a:xfrm rot="5400000" flipV="1">
            <a:off x="2392239" y="2265708"/>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Arrow: Striped Right 26">
            <a:extLst>
              <a:ext uri="{FF2B5EF4-FFF2-40B4-BE49-F238E27FC236}">
                <a16:creationId xmlns:a16="http://schemas.microsoft.com/office/drawing/2014/main" id="{A31CF5D5-8933-4739-B782-F02AD9D5478B}"/>
              </a:ext>
            </a:extLst>
          </p:cNvPr>
          <p:cNvSpPr/>
          <p:nvPr/>
        </p:nvSpPr>
        <p:spPr>
          <a:xfrm rot="5400000" flipV="1">
            <a:off x="2392239" y="2900864"/>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Arrow: Striped Right 27">
            <a:extLst>
              <a:ext uri="{FF2B5EF4-FFF2-40B4-BE49-F238E27FC236}">
                <a16:creationId xmlns:a16="http://schemas.microsoft.com/office/drawing/2014/main" id="{B336C07F-B9AD-44B2-BAAB-79AE39FF5AB2}"/>
              </a:ext>
            </a:extLst>
          </p:cNvPr>
          <p:cNvSpPr/>
          <p:nvPr/>
        </p:nvSpPr>
        <p:spPr>
          <a:xfrm rot="5400000" flipV="1">
            <a:off x="2392239" y="3546653"/>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Left-Right Arrow 28">
            <a:extLst>
              <a:ext uri="{FF2B5EF4-FFF2-40B4-BE49-F238E27FC236}">
                <a16:creationId xmlns:a16="http://schemas.microsoft.com/office/drawing/2014/main" id="{486BBC50-C8F5-416C-BEE9-ACF49F3BBB03}"/>
              </a:ext>
            </a:extLst>
          </p:cNvPr>
          <p:cNvSpPr/>
          <p:nvPr/>
        </p:nvSpPr>
        <p:spPr>
          <a:xfrm>
            <a:off x="2311872" y="41900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0" name="Arrow: Striped Right 29">
            <a:extLst>
              <a:ext uri="{FF2B5EF4-FFF2-40B4-BE49-F238E27FC236}">
                <a16:creationId xmlns:a16="http://schemas.microsoft.com/office/drawing/2014/main" id="{A7EA9DB1-1B7F-4741-9C06-F2AF9DB6AC66}"/>
              </a:ext>
            </a:extLst>
          </p:cNvPr>
          <p:cNvSpPr/>
          <p:nvPr/>
        </p:nvSpPr>
        <p:spPr>
          <a:xfrm rot="5400000" flipV="1">
            <a:off x="2392239" y="4824051"/>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Left-Right Arrow 28">
            <a:extLst>
              <a:ext uri="{FF2B5EF4-FFF2-40B4-BE49-F238E27FC236}">
                <a16:creationId xmlns:a16="http://schemas.microsoft.com/office/drawing/2014/main" id="{3FF7556F-6949-46E0-BF93-7C25D4F55673}"/>
              </a:ext>
            </a:extLst>
          </p:cNvPr>
          <p:cNvSpPr/>
          <p:nvPr/>
        </p:nvSpPr>
        <p:spPr>
          <a:xfrm>
            <a:off x="3733164" y="41900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2" name="Left-Right Arrow 28">
            <a:extLst>
              <a:ext uri="{FF2B5EF4-FFF2-40B4-BE49-F238E27FC236}">
                <a16:creationId xmlns:a16="http://schemas.microsoft.com/office/drawing/2014/main" id="{4EB6A7DC-0445-4914-9EE3-E22B0DF16A27}"/>
              </a:ext>
            </a:extLst>
          </p:cNvPr>
          <p:cNvSpPr/>
          <p:nvPr/>
        </p:nvSpPr>
        <p:spPr>
          <a:xfrm>
            <a:off x="3733164"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3" name="Left-Right Arrow 28">
            <a:extLst>
              <a:ext uri="{FF2B5EF4-FFF2-40B4-BE49-F238E27FC236}">
                <a16:creationId xmlns:a16="http://schemas.microsoft.com/office/drawing/2014/main" id="{2017BCB4-3F0F-4930-8054-BA5DF051168A}"/>
              </a:ext>
            </a:extLst>
          </p:cNvPr>
          <p:cNvSpPr/>
          <p:nvPr/>
        </p:nvSpPr>
        <p:spPr>
          <a:xfrm>
            <a:off x="5111146"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4" name="Left-Right Arrow 28">
            <a:extLst>
              <a:ext uri="{FF2B5EF4-FFF2-40B4-BE49-F238E27FC236}">
                <a16:creationId xmlns:a16="http://schemas.microsoft.com/office/drawing/2014/main" id="{B9EBE2F1-28AD-4750-9BF3-D2D7455EAF84}"/>
              </a:ext>
            </a:extLst>
          </p:cNvPr>
          <p:cNvSpPr/>
          <p:nvPr/>
        </p:nvSpPr>
        <p:spPr>
          <a:xfrm>
            <a:off x="6525902" y="4880707"/>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5" name="Left-Right Arrow 28">
            <a:extLst>
              <a:ext uri="{FF2B5EF4-FFF2-40B4-BE49-F238E27FC236}">
                <a16:creationId xmlns:a16="http://schemas.microsoft.com/office/drawing/2014/main" id="{3F565B42-36E7-4D39-8818-39C9408BFD61}"/>
              </a:ext>
            </a:extLst>
          </p:cNvPr>
          <p:cNvSpPr/>
          <p:nvPr/>
        </p:nvSpPr>
        <p:spPr>
          <a:xfrm>
            <a:off x="7972559"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6" name="Arrow: Striped Right 35">
            <a:extLst>
              <a:ext uri="{FF2B5EF4-FFF2-40B4-BE49-F238E27FC236}">
                <a16:creationId xmlns:a16="http://schemas.microsoft.com/office/drawing/2014/main" id="{4684C04B-2921-49CF-872D-9537B79D14DF}"/>
              </a:ext>
            </a:extLst>
          </p:cNvPr>
          <p:cNvSpPr/>
          <p:nvPr/>
        </p:nvSpPr>
        <p:spPr>
          <a:xfrm rot="5400000" flipV="1">
            <a:off x="3816740" y="3549012"/>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Arrow: Striped Right 36">
            <a:extLst>
              <a:ext uri="{FF2B5EF4-FFF2-40B4-BE49-F238E27FC236}">
                <a16:creationId xmlns:a16="http://schemas.microsoft.com/office/drawing/2014/main" id="{AACA2CE9-0E9B-41A1-92B5-10AA13297383}"/>
              </a:ext>
            </a:extLst>
          </p:cNvPr>
          <p:cNvSpPr/>
          <p:nvPr/>
        </p:nvSpPr>
        <p:spPr>
          <a:xfrm rot="5400000" flipV="1">
            <a:off x="5209342" y="3551519"/>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Arrow: Striped Right 37">
            <a:extLst>
              <a:ext uri="{FF2B5EF4-FFF2-40B4-BE49-F238E27FC236}">
                <a16:creationId xmlns:a16="http://schemas.microsoft.com/office/drawing/2014/main" id="{44A3CFA6-CA14-43E9-B8FE-B4E2DDB25F52}"/>
              </a:ext>
            </a:extLst>
          </p:cNvPr>
          <p:cNvSpPr/>
          <p:nvPr/>
        </p:nvSpPr>
        <p:spPr>
          <a:xfrm rot="5400000" flipV="1">
            <a:off x="6633843" y="3553952"/>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Arrow: Striped Right 38">
            <a:extLst>
              <a:ext uri="{FF2B5EF4-FFF2-40B4-BE49-F238E27FC236}">
                <a16:creationId xmlns:a16="http://schemas.microsoft.com/office/drawing/2014/main" id="{B7D6B3D5-85C9-44DB-9D29-18F0C5EB7003}"/>
              </a:ext>
            </a:extLst>
          </p:cNvPr>
          <p:cNvSpPr/>
          <p:nvPr/>
        </p:nvSpPr>
        <p:spPr>
          <a:xfrm rot="5400000" flipV="1">
            <a:off x="8058343" y="3556385"/>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Arrow: Striped Right 50">
            <a:extLst>
              <a:ext uri="{FF2B5EF4-FFF2-40B4-BE49-F238E27FC236}">
                <a16:creationId xmlns:a16="http://schemas.microsoft.com/office/drawing/2014/main" id="{2584F389-A9C8-4AAE-975C-A30D4669F85A}"/>
              </a:ext>
            </a:extLst>
          </p:cNvPr>
          <p:cNvSpPr/>
          <p:nvPr/>
        </p:nvSpPr>
        <p:spPr>
          <a:xfrm rot="5400000" flipV="1">
            <a:off x="3836154" y="2890588"/>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Left-Right Arrow 28">
            <a:extLst>
              <a:ext uri="{FF2B5EF4-FFF2-40B4-BE49-F238E27FC236}">
                <a16:creationId xmlns:a16="http://schemas.microsoft.com/office/drawing/2014/main" id="{BD411094-76BD-49C2-A9F7-0C753BF9A1D4}"/>
              </a:ext>
            </a:extLst>
          </p:cNvPr>
          <p:cNvSpPr/>
          <p:nvPr/>
        </p:nvSpPr>
        <p:spPr>
          <a:xfrm>
            <a:off x="5111146" y="286645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3" name="Arrow: Striped Right 52">
            <a:extLst>
              <a:ext uri="{FF2B5EF4-FFF2-40B4-BE49-F238E27FC236}">
                <a16:creationId xmlns:a16="http://schemas.microsoft.com/office/drawing/2014/main" id="{095A0C40-64A9-4CED-97E0-0DF12A8BDCE8}"/>
              </a:ext>
            </a:extLst>
          </p:cNvPr>
          <p:cNvSpPr/>
          <p:nvPr/>
        </p:nvSpPr>
        <p:spPr>
          <a:xfrm rot="5400000" flipV="1">
            <a:off x="6633843" y="2906475"/>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Left-Right Arrow 28">
            <a:extLst>
              <a:ext uri="{FF2B5EF4-FFF2-40B4-BE49-F238E27FC236}">
                <a16:creationId xmlns:a16="http://schemas.microsoft.com/office/drawing/2014/main" id="{7156CC79-415A-4FEA-A02F-0FB5DDDE560C}"/>
              </a:ext>
            </a:extLst>
          </p:cNvPr>
          <p:cNvSpPr/>
          <p:nvPr/>
        </p:nvSpPr>
        <p:spPr>
          <a:xfrm>
            <a:off x="7964157" y="2910614"/>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5" name="Left-Right Arrow 28">
            <a:extLst>
              <a:ext uri="{FF2B5EF4-FFF2-40B4-BE49-F238E27FC236}">
                <a16:creationId xmlns:a16="http://schemas.microsoft.com/office/drawing/2014/main" id="{AADC3C5E-F85D-4F02-A9BF-9CF7A3CA0C63}"/>
              </a:ext>
            </a:extLst>
          </p:cNvPr>
          <p:cNvSpPr/>
          <p:nvPr/>
        </p:nvSpPr>
        <p:spPr>
          <a:xfrm>
            <a:off x="3733164" y="226107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6" name="Arrow: Striped Right 55">
            <a:extLst>
              <a:ext uri="{FF2B5EF4-FFF2-40B4-BE49-F238E27FC236}">
                <a16:creationId xmlns:a16="http://schemas.microsoft.com/office/drawing/2014/main" id="{D536ECF9-5F38-4524-9576-F91BB44274BB}"/>
              </a:ext>
            </a:extLst>
          </p:cNvPr>
          <p:cNvSpPr/>
          <p:nvPr/>
        </p:nvSpPr>
        <p:spPr>
          <a:xfrm rot="5400000" flipV="1">
            <a:off x="5213997" y="2272522"/>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Left-Right Arrow 28">
            <a:extLst>
              <a:ext uri="{FF2B5EF4-FFF2-40B4-BE49-F238E27FC236}">
                <a16:creationId xmlns:a16="http://schemas.microsoft.com/office/drawing/2014/main" id="{EB115F21-C8BF-4F03-9AD8-2818AB1EF202}"/>
              </a:ext>
            </a:extLst>
          </p:cNvPr>
          <p:cNvSpPr/>
          <p:nvPr/>
        </p:nvSpPr>
        <p:spPr>
          <a:xfrm>
            <a:off x="6522583" y="2275396"/>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8" name="Left-Right Arrow 28">
            <a:extLst>
              <a:ext uri="{FF2B5EF4-FFF2-40B4-BE49-F238E27FC236}">
                <a16:creationId xmlns:a16="http://schemas.microsoft.com/office/drawing/2014/main" id="{9C5215CD-F192-4C81-A101-814F876598A9}"/>
              </a:ext>
            </a:extLst>
          </p:cNvPr>
          <p:cNvSpPr/>
          <p:nvPr/>
        </p:nvSpPr>
        <p:spPr>
          <a:xfrm>
            <a:off x="7942806" y="230066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535531"/>
          </a:xfrm>
          <a:prstGeom prst="rect">
            <a:avLst/>
          </a:prstGeom>
        </p:spPr>
        <p:txBody>
          <a:bodyPr wrap="square">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To date there are no head-to-head trials between apixaban, dabigatran, </a:t>
            </a:r>
            <a:r>
              <a:rPr kumimoji="0" lang="en-US" sz="1600" b="1"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Lato"/>
              </a:rPr>
              <a:t>edoxaban</a:t>
            </a: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 and rivaroxaban, therefore comparative efficacy and safety have not been established</a:t>
            </a: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292672" y="5993655"/>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527666" y="6019994"/>
            <a:ext cx="146304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Increase </a:t>
            </a: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911963"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4168310" y="6013192"/>
            <a:ext cx="155448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Reduction </a:t>
            </a:r>
          </a:p>
        </p:txBody>
      </p:sp>
      <p:sp>
        <p:nvSpPr>
          <p:cNvPr id="70" name="Left-Right Arrow 28">
            <a:extLst>
              <a:ext uri="{FF2B5EF4-FFF2-40B4-BE49-F238E27FC236}">
                <a16:creationId xmlns:a16="http://schemas.microsoft.com/office/drawing/2014/main" id="{4B6B85B8-6608-402B-9F83-8861056DBA04}"/>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6060566" y="6008608"/>
            <a:ext cx="182880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Non Significant Difference </a:t>
            </a:r>
          </a:p>
        </p:txBody>
      </p:sp>
      <p:sp>
        <p:nvSpPr>
          <p:cNvPr id="72" name="Text Box 3">
            <a:extLst>
              <a:ext uri="{FF2B5EF4-FFF2-40B4-BE49-F238E27FC236}">
                <a16:creationId xmlns:a16="http://schemas.microsoft.com/office/drawing/2014/main" id="{F10C7603-1221-4724-8F26-389A26CC2B1A}"/>
              </a:ext>
            </a:extLst>
          </p:cNvPr>
          <p:cNvSpPr txBox="1">
            <a:spLocks noChangeArrowheads="1"/>
          </p:cNvSpPr>
          <p:nvPr/>
        </p:nvSpPr>
        <p:spPr bwMode="auto">
          <a:xfrm>
            <a:off x="261214" y="6416283"/>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et al., NEJM 2011; 365: 981-992</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et al., NEJM 2009; 361: 1139-1151</a:t>
            </a:r>
            <a:r>
              <a:rPr kumimoji="0" lang="en-US" sz="11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 </a:t>
            </a:r>
          </a:p>
        </p:txBody>
      </p:sp>
      <p:sp>
        <p:nvSpPr>
          <p:cNvPr id="73" name="Text Box 3">
            <a:extLst>
              <a:ext uri="{FF2B5EF4-FFF2-40B4-BE49-F238E27FC236}">
                <a16:creationId xmlns:a16="http://schemas.microsoft.com/office/drawing/2014/main" id="{800F0654-CCA3-410F-B82B-D0B822028431}"/>
              </a:ext>
            </a:extLst>
          </p:cNvPr>
          <p:cNvSpPr txBox="1">
            <a:spLocks noChangeArrowheads="1"/>
          </p:cNvSpPr>
          <p:nvPr/>
        </p:nvSpPr>
        <p:spPr bwMode="auto">
          <a:xfrm>
            <a:off x="2814608" y="6421490"/>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et al., NEJM 2011; 365: 884-891</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Giuliano RP et al NEJM 2013; 369:2091</a:t>
            </a:r>
          </a:p>
        </p:txBody>
      </p:sp>
    </p:spTree>
    <p:extLst>
      <p:ext uri="{BB962C8B-B14F-4D97-AF65-F5344CB8AC3E}">
        <p14:creationId xmlns:p14="http://schemas.microsoft.com/office/powerpoint/2010/main" val="318667386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43642</TotalTime>
  <Words>5262</Words>
  <Application>Microsoft Office PowerPoint</Application>
  <PresentationFormat>On-screen Show (4:3)</PresentationFormat>
  <Paragraphs>519</Paragraphs>
  <Slides>37</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Agency FB</vt:lpstr>
      <vt:lpstr>Arial</vt:lpstr>
      <vt:lpstr>Arial Narrow</vt:lpstr>
      <vt:lpstr>Calibri</vt:lpstr>
      <vt:lpstr>Candara</vt:lpstr>
      <vt:lpstr>Open Sans</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Dija Changkit</cp:lastModifiedBy>
  <cp:revision>724</cp:revision>
  <dcterms:created xsi:type="dcterms:W3CDTF">2018-12-21T21:39:30Z</dcterms:created>
  <dcterms:modified xsi:type="dcterms:W3CDTF">2019-05-22T13:47:36Z</dcterms:modified>
</cp:coreProperties>
</file>